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 id="2147483703" r:id="rId5"/>
  </p:sldMasterIdLst>
  <p:notesMasterIdLst>
    <p:notesMasterId r:id="rId55"/>
  </p:notesMasterIdLst>
  <p:handoutMasterIdLst>
    <p:handoutMasterId r:id="rId56"/>
  </p:handoutMasterIdLst>
  <p:sldIdLst>
    <p:sldId id="259" r:id="rId6"/>
    <p:sldId id="275" r:id="rId7"/>
    <p:sldId id="294" r:id="rId8"/>
    <p:sldId id="295" r:id="rId9"/>
    <p:sldId id="297" r:id="rId10"/>
    <p:sldId id="298" r:id="rId11"/>
    <p:sldId id="299" r:id="rId12"/>
    <p:sldId id="300" r:id="rId13"/>
    <p:sldId id="301" r:id="rId14"/>
    <p:sldId id="302"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 id="332" r:id="rId43"/>
    <p:sldId id="333" r:id="rId44"/>
    <p:sldId id="334" r:id="rId45"/>
    <p:sldId id="335" r:id="rId46"/>
    <p:sldId id="336" r:id="rId47"/>
    <p:sldId id="337" r:id="rId48"/>
    <p:sldId id="338" r:id="rId49"/>
    <p:sldId id="339" r:id="rId50"/>
    <p:sldId id="340" r:id="rId51"/>
    <p:sldId id="341" r:id="rId52"/>
    <p:sldId id="342" r:id="rId53"/>
    <p:sldId id="27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0" autoAdjust="0"/>
    <p:restoredTop sz="95231" autoAdjust="0"/>
  </p:normalViewPr>
  <p:slideViewPr>
    <p:cSldViewPr snapToGrid="0">
      <p:cViewPr varScale="1">
        <p:scale>
          <a:sx n="59" d="100"/>
          <a:sy n="59" d="100"/>
        </p:scale>
        <p:origin x="108" y="600"/>
      </p:cViewPr>
      <p:guideLst>
        <p:guide orient="horz" pos="3360"/>
        <p:guide pos="3840"/>
      </p:guideLst>
    </p:cSldViewPr>
  </p:slideViewPr>
  <p:outlineViewPr>
    <p:cViewPr>
      <p:scale>
        <a:sx n="33" d="100"/>
        <a:sy n="33" d="100"/>
      </p:scale>
      <p:origin x="0" y="-252"/>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7/20/2023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7/20/2023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974584-F7C5-6440-926F-F6A9781D61F4}"/>
              </a:ext>
            </a:extLst>
          </p:cNvPr>
          <p:cNvSpPr>
            <a:spLocks noGrp="1"/>
          </p:cNvSpPr>
          <p:nvPr>
            <p:ph type="title"/>
          </p:nvPr>
        </p:nvSpPr>
        <p:spPr>
          <a:xfrm>
            <a:off x="404310" y="2484470"/>
            <a:ext cx="7552916" cy="2130561"/>
          </a:xfrm>
          <a:prstGeom prst="rect">
            <a:avLst/>
          </a:prstGeom>
        </p:spPr>
        <p:txBody>
          <a:bodyPr>
            <a:normAutofit/>
          </a:bodyPr>
          <a:lstStyle>
            <a:lvl1pPr>
              <a:defRPr sz="6600" b="0">
                <a:solidFill>
                  <a:schemeClr val="tx1"/>
                </a:solidFill>
              </a:defRPr>
            </a:lvl1pPr>
          </a:lstStyle>
          <a:p>
            <a:r>
              <a:rPr lang="en-US"/>
              <a:t>Click to edit Master title style</a:t>
            </a:r>
          </a:p>
        </p:txBody>
      </p:sp>
      <p:pic>
        <p:nvPicPr>
          <p:cNvPr id="8" name="Picture 7" descr="Graphical user interface&#10;&#10;Description automatically generated">
            <a:extLst>
              <a:ext uri="{FF2B5EF4-FFF2-40B4-BE49-F238E27FC236}">
                <a16:creationId xmlns:a16="http://schemas.microsoft.com/office/drawing/2014/main" id="{D7436C2F-09FF-014A-84CC-E0A18AFE2C7C}"/>
              </a:ext>
            </a:extLst>
          </p:cNvPr>
          <p:cNvPicPr>
            <a:picLocks noChangeAspect="1"/>
          </p:cNvPicPr>
          <p:nvPr userDrawn="1"/>
        </p:nvPicPr>
        <p:blipFill>
          <a:blip r:embed="rId2"/>
          <a:stretch>
            <a:fillRect/>
          </a:stretch>
        </p:blipFill>
        <p:spPr>
          <a:xfrm>
            <a:off x="253792" y="138819"/>
            <a:ext cx="2369315" cy="867807"/>
          </a:xfrm>
          <a:prstGeom prst="rect">
            <a:avLst/>
          </a:prstGeom>
        </p:spPr>
      </p:pic>
    </p:spTree>
    <p:extLst>
      <p:ext uri="{BB962C8B-B14F-4D97-AF65-F5344CB8AC3E}">
        <p14:creationId xmlns:p14="http://schemas.microsoft.com/office/powerpoint/2010/main" val="42248292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A72F24-C2F4-A848-9526-6DDE3032300C}"/>
              </a:ext>
            </a:extLst>
          </p:cNvPr>
          <p:cNvSpPr>
            <a:spLocks noGrp="1"/>
          </p:cNvSpPr>
          <p:nvPr>
            <p:ph sz="quarter" idx="10"/>
          </p:nvPr>
        </p:nvSpPr>
        <p:spPr>
          <a:xfrm>
            <a:off x="444500" y="1460500"/>
            <a:ext cx="5327904" cy="3977640"/>
          </a:xfrm>
          <a:prstGeom prst="rect">
            <a:avLst/>
          </a:prstGeom>
        </p:spPr>
        <p:txBody>
          <a:bodyPr vert="horz" lIns="91440" tIns="45720" rIns="91440" bIns="45720" rtlCol="0">
            <a:normAutofit/>
          </a:bodyPr>
          <a:lstStyle>
            <a:lvl1pPr>
              <a:lnSpc>
                <a:spcPct val="100000"/>
              </a:lnSpc>
              <a:defRPr lang="en-US" sz="1400" smtClean="0">
                <a:solidFill>
                  <a:schemeClr val="tx1">
                    <a:lumMod val="75000"/>
                    <a:lumOff val="25000"/>
                  </a:schemeClr>
                </a:solidFill>
              </a:defRPr>
            </a:lvl1pPr>
            <a:lvl2pPr>
              <a:lnSpc>
                <a:spcPct val="100000"/>
              </a:lnSpc>
              <a:defRPr lang="en-US" sz="1400" smtClean="0">
                <a:solidFill>
                  <a:schemeClr val="tx1">
                    <a:lumMod val="75000"/>
                    <a:lumOff val="25000"/>
                  </a:schemeClr>
                </a:solidFill>
              </a:defRPr>
            </a:lvl2pPr>
            <a:lvl3pPr>
              <a:lnSpc>
                <a:spcPct val="100000"/>
              </a:lnSpc>
              <a:defRPr lang="en-US" sz="1400" smtClean="0">
                <a:solidFill>
                  <a:schemeClr val="tx1">
                    <a:lumMod val="75000"/>
                    <a:lumOff val="25000"/>
                  </a:schemeClr>
                </a:solidFill>
              </a:defRPr>
            </a:lvl3pPr>
            <a:lvl4pPr>
              <a:lnSpc>
                <a:spcPct val="100000"/>
              </a:lnSpc>
              <a:defRPr lang="en-US" sz="1400" smtClean="0">
                <a:solidFill>
                  <a:schemeClr val="tx1">
                    <a:lumMod val="75000"/>
                    <a:lumOff val="25000"/>
                  </a:schemeClr>
                </a:solidFill>
              </a:defRPr>
            </a:lvl4pPr>
            <a:lvl5pPr>
              <a:lnSpc>
                <a:spcPct val="100000"/>
              </a:lnSpc>
              <a:defRPr lang="en-US" sz="14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9" name="Date Placeholder 3">
            <a:extLst>
              <a:ext uri="{FF2B5EF4-FFF2-40B4-BE49-F238E27FC236}">
                <a16:creationId xmlns:a16="http://schemas.microsoft.com/office/drawing/2014/main" id="{0B5A9DDA-5C61-C94F-9C1E-F412423AF3E7}"/>
              </a:ext>
            </a:extLst>
          </p:cNvPr>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7/20/2023</a:t>
            </a:fld>
            <a:endParaRPr lang="en-US" dirty="0"/>
          </a:p>
        </p:txBody>
      </p:sp>
      <p:sp>
        <p:nvSpPr>
          <p:cNvPr id="10" name="Footer Placeholder 4">
            <a:extLst>
              <a:ext uri="{FF2B5EF4-FFF2-40B4-BE49-F238E27FC236}">
                <a16:creationId xmlns:a16="http://schemas.microsoft.com/office/drawing/2014/main" id="{AB9CE1BE-CD51-BD42-A659-2F084EB57DE7}"/>
              </a:ext>
            </a:extLst>
          </p:cNvPr>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11" name="Slide Number Placeholder 5">
            <a:extLst>
              <a:ext uri="{FF2B5EF4-FFF2-40B4-BE49-F238E27FC236}">
                <a16:creationId xmlns:a16="http://schemas.microsoft.com/office/drawing/2014/main" id="{F2707C4E-5419-8141-80B3-E4B112655C23}"/>
              </a:ext>
            </a:extLst>
          </p:cNvPr>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12" name="Straight Connector 11">
            <a:extLst>
              <a:ext uri="{FF2B5EF4-FFF2-40B4-BE49-F238E27FC236}">
                <a16:creationId xmlns:a16="http://schemas.microsoft.com/office/drawing/2014/main" id="{06D362EF-E079-514F-814C-6085176CA7AD}"/>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2AC75DAD-32BC-CC41-8DF4-9E68DB31CFAC}"/>
              </a:ext>
            </a:extLst>
          </p:cNvPr>
          <p:cNvSpPr>
            <a:spLocks noGrp="1"/>
          </p:cNvSpPr>
          <p:nvPr>
            <p:ph type="title"/>
          </p:nvPr>
        </p:nvSpPr>
        <p:spPr>
          <a:xfrm>
            <a:off x="444500" y="430609"/>
            <a:ext cx="9146972" cy="640080"/>
          </a:xfrm>
          <a:prstGeom prst="rect">
            <a:avLst/>
          </a:prstGeom>
        </p:spPr>
        <p:txBody>
          <a:bodyPr>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4054531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250340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563811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5084793"/>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12399110"/>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10544802"/>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Pitch Deck</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298526157"/>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59680075"/>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Pitch Deck</a:t>
            </a:r>
            <a:endParaRPr lang="en-US" dirty="0"/>
          </a:p>
        </p:txBody>
      </p:sp>
      <p:sp>
        <p:nvSpPr>
          <p:cNvPr id="4" name="Slide Number Placeholder 3"/>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73000841"/>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56361918"/>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41990914"/>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97059862"/>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7286910"/>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62835460"/>
      </p:ext>
    </p:extLst>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92799513"/>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23849403"/>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3625868"/>
      </p:ext>
    </p:extLst>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4962888"/>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63956224"/>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A72F24-C2F4-A848-9526-6DDE3032300C}"/>
              </a:ext>
            </a:extLst>
          </p:cNvPr>
          <p:cNvSpPr>
            <a:spLocks noGrp="1"/>
          </p:cNvSpPr>
          <p:nvPr>
            <p:ph sz="quarter" idx="10"/>
          </p:nvPr>
        </p:nvSpPr>
        <p:spPr>
          <a:xfrm>
            <a:off x="444500" y="1460500"/>
            <a:ext cx="5327904" cy="3977640"/>
          </a:xfrm>
          <a:prstGeom prst="rect">
            <a:avLst/>
          </a:prstGeom>
        </p:spPr>
        <p:txBody>
          <a:bodyPr vert="horz" lIns="91440" tIns="45720" rIns="91440" bIns="45720" rtlCol="0">
            <a:normAutofit/>
          </a:bodyPr>
          <a:lstStyle>
            <a:lvl1pPr>
              <a:lnSpc>
                <a:spcPct val="100000"/>
              </a:lnSpc>
              <a:defRPr lang="en-US" sz="1400" smtClean="0">
                <a:solidFill>
                  <a:schemeClr val="tx1">
                    <a:lumMod val="75000"/>
                    <a:lumOff val="25000"/>
                  </a:schemeClr>
                </a:solidFill>
              </a:defRPr>
            </a:lvl1pPr>
            <a:lvl2pPr>
              <a:lnSpc>
                <a:spcPct val="100000"/>
              </a:lnSpc>
              <a:defRPr lang="en-US" sz="1400" smtClean="0">
                <a:solidFill>
                  <a:schemeClr val="tx1">
                    <a:lumMod val="75000"/>
                    <a:lumOff val="25000"/>
                  </a:schemeClr>
                </a:solidFill>
              </a:defRPr>
            </a:lvl2pPr>
            <a:lvl3pPr>
              <a:lnSpc>
                <a:spcPct val="100000"/>
              </a:lnSpc>
              <a:defRPr lang="en-US" sz="1400" smtClean="0">
                <a:solidFill>
                  <a:schemeClr val="tx1">
                    <a:lumMod val="75000"/>
                    <a:lumOff val="25000"/>
                  </a:schemeClr>
                </a:solidFill>
              </a:defRPr>
            </a:lvl3pPr>
            <a:lvl4pPr>
              <a:lnSpc>
                <a:spcPct val="100000"/>
              </a:lnSpc>
              <a:defRPr lang="en-US" sz="1400" smtClean="0">
                <a:solidFill>
                  <a:schemeClr val="tx1">
                    <a:lumMod val="75000"/>
                    <a:lumOff val="25000"/>
                  </a:schemeClr>
                </a:solidFill>
              </a:defRPr>
            </a:lvl4pPr>
            <a:lvl5pPr>
              <a:lnSpc>
                <a:spcPct val="100000"/>
              </a:lnSpc>
              <a:defRPr lang="en-US" sz="14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9" name="Date Placeholder 3">
            <a:extLst>
              <a:ext uri="{FF2B5EF4-FFF2-40B4-BE49-F238E27FC236}">
                <a16:creationId xmlns:a16="http://schemas.microsoft.com/office/drawing/2014/main" id="{0B5A9DDA-5C61-C94F-9C1E-F412423AF3E7}"/>
              </a:ext>
            </a:extLst>
          </p:cNvPr>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7/20/2023</a:t>
            </a:fld>
            <a:endParaRPr lang="en-US" dirty="0"/>
          </a:p>
        </p:txBody>
      </p:sp>
      <p:sp>
        <p:nvSpPr>
          <p:cNvPr id="10" name="Footer Placeholder 4">
            <a:extLst>
              <a:ext uri="{FF2B5EF4-FFF2-40B4-BE49-F238E27FC236}">
                <a16:creationId xmlns:a16="http://schemas.microsoft.com/office/drawing/2014/main" id="{AB9CE1BE-CD51-BD42-A659-2F084EB57DE7}"/>
              </a:ext>
            </a:extLst>
          </p:cNvPr>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11" name="Slide Number Placeholder 5">
            <a:extLst>
              <a:ext uri="{FF2B5EF4-FFF2-40B4-BE49-F238E27FC236}">
                <a16:creationId xmlns:a16="http://schemas.microsoft.com/office/drawing/2014/main" id="{F2707C4E-5419-8141-80B3-E4B112655C23}"/>
              </a:ext>
            </a:extLst>
          </p:cNvPr>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12" name="Straight Connector 11">
            <a:extLst>
              <a:ext uri="{FF2B5EF4-FFF2-40B4-BE49-F238E27FC236}">
                <a16:creationId xmlns:a16="http://schemas.microsoft.com/office/drawing/2014/main" id="{06D362EF-E079-514F-814C-6085176CA7AD}"/>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2AC75DAD-32BC-CC41-8DF4-9E68DB31CFAC}"/>
              </a:ext>
            </a:extLst>
          </p:cNvPr>
          <p:cNvSpPr>
            <a:spLocks noGrp="1"/>
          </p:cNvSpPr>
          <p:nvPr>
            <p:ph type="title"/>
          </p:nvPr>
        </p:nvSpPr>
        <p:spPr>
          <a:xfrm>
            <a:off x="444500" y="430609"/>
            <a:ext cx="9146972" cy="640080"/>
          </a:xfrm>
          <a:prstGeom prst="rect">
            <a:avLst/>
          </a:prstGeom>
        </p:spPr>
        <p:txBody>
          <a:bodyPr>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282507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 id="2147483701" r:id="rId21"/>
    <p:sldLayoutId id="2147483702" r:id="rId22"/>
    <p:sldLayoutId id="2147483722" r:id="rId23"/>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20XX</a:t>
            </a:r>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Pitch Deck</a:t>
            </a:r>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88697572"/>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Lst>
  <p:hf hdr="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75583F-376C-40AE-9849-09070F0B5E51}"/>
              </a:ext>
            </a:extLst>
          </p:cNvPr>
          <p:cNvSpPr>
            <a:spLocks noGrp="1"/>
          </p:cNvSpPr>
          <p:nvPr>
            <p:ph type="title"/>
          </p:nvPr>
        </p:nvSpPr>
        <p:spPr>
          <a:xfrm>
            <a:off x="404310" y="2484470"/>
            <a:ext cx="6910890" cy="2130561"/>
          </a:xfrm>
        </p:spPr>
        <p:txBody>
          <a:bodyPr anchor="b">
            <a:normAutofit fontScale="90000"/>
          </a:bodyPr>
          <a:lstStyle/>
          <a:p>
            <a:pPr algn="l"/>
            <a:r>
              <a:rPr lang="en-GB" b="0" i="0" dirty="0">
                <a:solidFill>
                  <a:srgbClr val="374151"/>
                </a:solidFill>
                <a:effectLst/>
                <a:latin typeface="Söhne"/>
              </a:rPr>
              <a:t>Review of BAUHINIA Project Business Application</a:t>
            </a:r>
            <a:endParaRPr lang="en-US" dirty="0">
              <a:latin typeface="Segoe UI" panose="020B0502040204020203" pitchFamily="34" charset="0"/>
              <a:cs typeface="Segoe UI" panose="020B0502040204020203" pitchFamily="34" charset="0"/>
            </a:endParaRPr>
          </a:p>
        </p:txBody>
      </p:sp>
      <p:sp>
        <p:nvSpPr>
          <p:cNvPr id="5" name="Subtitle 4">
            <a:extLst>
              <a:ext uri="{FF2B5EF4-FFF2-40B4-BE49-F238E27FC236}">
                <a16:creationId xmlns:a16="http://schemas.microsoft.com/office/drawing/2014/main" id="{7165814A-5271-4039-9F12-014787DA9EF7}"/>
              </a:ext>
            </a:extLst>
          </p:cNvPr>
          <p:cNvSpPr>
            <a:spLocks noGrp="1"/>
          </p:cNvSpPr>
          <p:nvPr>
            <p:ph type="subTitle" idx="4294967295"/>
          </p:nvPr>
        </p:nvSpPr>
        <p:spPr>
          <a:xfrm>
            <a:off x="426082" y="5265559"/>
            <a:ext cx="4938397" cy="1208087"/>
          </a:xfrm>
          <a:prstGeom prst="rect">
            <a:avLst/>
          </a:prstGeom>
        </p:spPr>
        <p:txBody>
          <a:bodyPr>
            <a:normAutofit lnSpcReduction="10000"/>
          </a:bodyPr>
          <a:lstStyle/>
          <a:p>
            <a:pPr marL="0" indent="0" algn="l">
              <a:lnSpc>
                <a:spcPct val="100000"/>
              </a:lnSpc>
              <a:buNone/>
            </a:pPr>
            <a:r>
              <a:rPr lang="en-US" sz="2000" dirty="0">
                <a:solidFill>
                  <a:schemeClr val="accent2"/>
                </a:solidFill>
                <a:latin typeface="Segoe UI" panose="020B0502040204020203" pitchFamily="34" charset="0"/>
                <a:cs typeface="Segoe UI" panose="020B0502040204020203" pitchFamily="34" charset="0"/>
              </a:rPr>
              <a:t>Ryan Wickramaratne</a:t>
            </a:r>
          </a:p>
          <a:p>
            <a:pPr marL="0" indent="0" algn="l">
              <a:lnSpc>
                <a:spcPct val="100000"/>
              </a:lnSpc>
              <a:buNone/>
            </a:pPr>
            <a:r>
              <a:rPr lang="en-US" sz="2000" dirty="0">
                <a:solidFill>
                  <a:schemeClr val="accent2"/>
                </a:solidFill>
                <a:latin typeface="Segoe UI" panose="020B0502040204020203" pitchFamily="34" charset="0"/>
                <a:cs typeface="Segoe UI" panose="020B0502040204020203" pitchFamily="34" charset="0"/>
              </a:rPr>
              <a:t>ESOFT Metro Campus (Block E)</a:t>
            </a:r>
          </a:p>
          <a:p>
            <a:pPr marL="0" indent="0" algn="l">
              <a:lnSpc>
                <a:spcPct val="100000"/>
              </a:lnSpc>
              <a:buNone/>
            </a:pPr>
            <a:r>
              <a:rPr lang="en-US" sz="2000" dirty="0">
                <a:solidFill>
                  <a:schemeClr val="accent2"/>
                </a:solidFill>
                <a:latin typeface="Segoe UI" panose="020B0502040204020203" pitchFamily="34" charset="0"/>
                <a:cs typeface="Segoe UI" panose="020B0502040204020203" pitchFamily="34" charset="0"/>
              </a:rPr>
              <a:t>COL 00081762</a:t>
            </a:r>
          </a:p>
        </p:txBody>
      </p:sp>
      <p:grpSp>
        <p:nvGrpSpPr>
          <p:cNvPr id="2" name="Group 1" descr="circles connected by lines">
            <a:extLst>
              <a:ext uri="{FF2B5EF4-FFF2-40B4-BE49-F238E27FC236}">
                <a16:creationId xmlns:a16="http://schemas.microsoft.com/office/drawing/2014/main" id="{698A0E4F-CFB4-48D6-8D5D-D7F7DD3198A1}"/>
              </a:ext>
            </a:extLst>
          </p:cNvPr>
          <p:cNvGrpSpPr/>
          <p:nvPr/>
        </p:nvGrpSpPr>
        <p:grpSpPr>
          <a:xfrm rot="5400000">
            <a:off x="7230988" y="1700604"/>
            <a:ext cx="4046706" cy="4853637"/>
            <a:chOff x="6867728" y="1031132"/>
            <a:chExt cx="4046706" cy="4853637"/>
          </a:xfrm>
        </p:grpSpPr>
        <p:cxnSp>
          <p:nvCxnSpPr>
            <p:cNvPr id="8" name="Straight Connector 7" descr="straight line">
              <a:extLst>
                <a:ext uri="{FF2B5EF4-FFF2-40B4-BE49-F238E27FC236}">
                  <a16:creationId xmlns:a16="http://schemas.microsoft.com/office/drawing/2014/main" id="{C765D672-336B-734D-801A-36CBB0354E18}"/>
                </a:ext>
              </a:extLst>
            </p:cNvPr>
            <p:cNvCxnSpPr>
              <a:cxnSpLocks/>
            </p:cNvCxnSpPr>
            <p:nvPr/>
          </p:nvCxnSpPr>
          <p:spPr>
            <a:xfrm>
              <a:off x="7988238" y="2801566"/>
              <a:ext cx="1330860" cy="748184"/>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descr="straight line">
              <a:extLst>
                <a:ext uri="{FF2B5EF4-FFF2-40B4-BE49-F238E27FC236}">
                  <a16:creationId xmlns:a16="http://schemas.microsoft.com/office/drawing/2014/main" id="{89008531-943E-8C42-82ED-72460A2D10A4}"/>
                </a:ext>
              </a:extLst>
            </p:cNvPr>
            <p:cNvCxnSpPr>
              <a:cxnSpLocks/>
            </p:cNvCxnSpPr>
            <p:nvPr/>
          </p:nvCxnSpPr>
          <p:spPr>
            <a:xfrm>
              <a:off x="9708204" y="1960547"/>
              <a:ext cx="214008" cy="1055027"/>
            </a:xfrm>
            <a:prstGeom prst="line">
              <a:avLst/>
            </a:prstGeom>
          </p:spPr>
          <p:style>
            <a:lnRef idx="3">
              <a:schemeClr val="dk1"/>
            </a:lnRef>
            <a:fillRef idx="0">
              <a:schemeClr val="dk1"/>
            </a:fillRef>
            <a:effectRef idx="2">
              <a:schemeClr val="dk1"/>
            </a:effectRef>
            <a:fontRef idx="minor">
              <a:schemeClr val="tx1"/>
            </a:fontRef>
          </p:style>
        </p:cxnSp>
        <p:sp>
          <p:nvSpPr>
            <p:cNvPr id="6" name="Oval 5" descr="oval shape">
              <a:extLst>
                <a:ext uri="{FF2B5EF4-FFF2-40B4-BE49-F238E27FC236}">
                  <a16:creationId xmlns:a16="http://schemas.microsoft.com/office/drawing/2014/main" id="{9A66A37A-7FB5-194C-B2F8-BB77745D65B0}"/>
                </a:ext>
              </a:extLst>
            </p:cNvPr>
            <p:cNvSpPr/>
            <p:nvPr/>
          </p:nvSpPr>
          <p:spPr>
            <a:xfrm>
              <a:off x="6867728" y="1887166"/>
              <a:ext cx="1303506" cy="13035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descr="oval shape">
              <a:extLst>
                <a:ext uri="{FF2B5EF4-FFF2-40B4-BE49-F238E27FC236}">
                  <a16:creationId xmlns:a16="http://schemas.microsoft.com/office/drawing/2014/main" id="{9B093669-6BD2-2541-BF99-500AC2759CD6}"/>
                </a:ext>
              </a:extLst>
            </p:cNvPr>
            <p:cNvSpPr/>
            <p:nvPr/>
          </p:nvSpPr>
          <p:spPr>
            <a:xfrm>
              <a:off x="9144000" y="1031132"/>
              <a:ext cx="1031132" cy="10311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descr="oval shape">
              <a:extLst>
                <a:ext uri="{FF2B5EF4-FFF2-40B4-BE49-F238E27FC236}">
                  <a16:creationId xmlns:a16="http://schemas.microsoft.com/office/drawing/2014/main" id="{EEB60046-7AC0-4C4A-9CA7-4DE66AF0F9E2}"/>
                </a:ext>
              </a:extLst>
            </p:cNvPr>
            <p:cNvSpPr/>
            <p:nvPr/>
          </p:nvSpPr>
          <p:spPr>
            <a:xfrm>
              <a:off x="8598544" y="5000016"/>
              <a:ext cx="884753" cy="8847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descr="straight line">
              <a:extLst>
                <a:ext uri="{FF2B5EF4-FFF2-40B4-BE49-F238E27FC236}">
                  <a16:creationId xmlns:a16="http://schemas.microsoft.com/office/drawing/2014/main" id="{DC6AFA79-D8E3-E745-9969-5BF09667F3B4}"/>
                </a:ext>
              </a:extLst>
            </p:cNvPr>
            <p:cNvCxnSpPr>
              <a:cxnSpLocks/>
              <a:endCxn id="9" idx="7"/>
            </p:cNvCxnSpPr>
            <p:nvPr/>
          </p:nvCxnSpPr>
          <p:spPr>
            <a:xfrm flipH="1">
              <a:off x="9353728" y="4465840"/>
              <a:ext cx="501713" cy="663745"/>
            </a:xfrm>
            <a:prstGeom prst="line">
              <a:avLst/>
            </a:prstGeom>
          </p:spPr>
          <p:style>
            <a:lnRef idx="3">
              <a:schemeClr val="dk1"/>
            </a:lnRef>
            <a:fillRef idx="0">
              <a:schemeClr val="dk1"/>
            </a:fillRef>
            <a:effectRef idx="2">
              <a:schemeClr val="dk1"/>
            </a:effectRef>
            <a:fontRef idx="minor">
              <a:schemeClr val="tx1"/>
            </a:fontRef>
          </p:style>
        </p:cxnSp>
        <p:sp>
          <p:nvSpPr>
            <p:cNvPr id="11" name="Oval 10" descr="oval shape">
              <a:extLst>
                <a:ext uri="{FF2B5EF4-FFF2-40B4-BE49-F238E27FC236}">
                  <a16:creationId xmlns:a16="http://schemas.microsoft.com/office/drawing/2014/main" id="{398897D7-2466-E540-8D23-AD7AEA562812}"/>
                </a:ext>
              </a:extLst>
            </p:cNvPr>
            <p:cNvSpPr/>
            <p:nvPr/>
          </p:nvSpPr>
          <p:spPr>
            <a:xfrm>
              <a:off x="9144000" y="3015574"/>
              <a:ext cx="1770434" cy="177043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38590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3BD17-A7FE-4352-9D7A-10482C6865A6}"/>
              </a:ext>
            </a:extLst>
          </p:cNvPr>
          <p:cNvSpPr>
            <a:spLocks noGrp="1"/>
          </p:cNvSpPr>
          <p:nvPr>
            <p:ph type="title"/>
          </p:nvPr>
        </p:nvSpPr>
        <p:spPr>
          <a:xfrm>
            <a:off x="444500" y="412137"/>
            <a:ext cx="9146972" cy="640080"/>
          </a:xfrm>
        </p:spPr>
        <p:txBody>
          <a:bodyPr/>
          <a:lstStyle/>
          <a:p>
            <a:pPr algn="l"/>
            <a:r>
              <a:rPr lang="en-US" b="1" dirty="0">
                <a:latin typeface="Segoe UI Semibold" panose="020B0502040204020203" pitchFamily="34" charset="0"/>
                <a:cs typeface="Segoe UI Semibold" panose="020B0502040204020203" pitchFamily="34" charset="0"/>
              </a:rPr>
              <a:t>Problem definition Statement</a:t>
            </a:r>
          </a:p>
        </p:txBody>
      </p:sp>
      <p:sp>
        <p:nvSpPr>
          <p:cNvPr id="7" name="Content Placeholder 2">
            <a:extLst>
              <a:ext uri="{FF2B5EF4-FFF2-40B4-BE49-F238E27FC236}">
                <a16:creationId xmlns:a16="http://schemas.microsoft.com/office/drawing/2014/main" id="{679B6C16-5411-A043-6CB9-CEE637FEEFB4}"/>
              </a:ext>
            </a:extLst>
          </p:cNvPr>
          <p:cNvSpPr txBox="1">
            <a:spLocks/>
          </p:cNvSpPr>
          <p:nvPr/>
        </p:nvSpPr>
        <p:spPr>
          <a:xfrm>
            <a:off x="325664" y="1992087"/>
            <a:ext cx="11540671" cy="548639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Problem Statement</a:t>
            </a:r>
          </a:p>
          <a:p>
            <a:pPr>
              <a:spcAft>
                <a:spcPts val="1200"/>
              </a:spcAft>
            </a:pPr>
            <a:r>
              <a:rPr lang="en-GB" sz="1800" dirty="0">
                <a:latin typeface="Segoe UI" panose="020B0502040204020203" pitchFamily="34" charset="0"/>
                <a:cs typeface="Segoe UI" panose="020B0502040204020203" pitchFamily="34" charset="0"/>
              </a:rPr>
              <a:t>BAUHINIA is struggling with inefficiencies in order processing and inventory management due to the manual nature of these processes.</a:t>
            </a:r>
          </a:p>
          <a:p>
            <a:pPr>
              <a:spcAft>
                <a:spcPts val="1200"/>
              </a:spcAft>
            </a:pPr>
            <a:r>
              <a:rPr lang="en-GB" sz="1800" dirty="0">
                <a:latin typeface="Segoe UI" panose="020B0502040204020203" pitchFamily="34" charset="0"/>
                <a:cs typeface="Segoe UI" panose="020B0502040204020203" pitchFamily="34" charset="0"/>
              </a:rPr>
              <a:t>Increased order volume from growing popularity has overwhelmed the current system.</a:t>
            </a:r>
          </a:p>
          <a:p>
            <a:pPr>
              <a:spcAft>
                <a:spcPts val="1200"/>
              </a:spcAft>
            </a:pPr>
            <a:r>
              <a:rPr lang="en-GB" sz="1800" dirty="0">
                <a:latin typeface="Segoe UI" panose="020B0502040204020203" pitchFamily="34" charset="0"/>
                <a:cs typeface="Segoe UI" panose="020B0502040204020203" pitchFamily="34" charset="0"/>
              </a:rPr>
              <a:t>The manual system is unscalable, time-consuming, </a:t>
            </a:r>
            <a:r>
              <a:rPr lang="en-GB" sz="1800" dirty="0" err="1">
                <a:latin typeface="Segoe UI" panose="020B0502040204020203" pitchFamily="34" charset="0"/>
                <a:cs typeface="Segoe UI" panose="020B0502040204020203" pitchFamily="34" charset="0"/>
              </a:rPr>
              <a:t>labor-intensive</a:t>
            </a:r>
            <a:r>
              <a:rPr lang="en-GB" sz="1800" dirty="0">
                <a:latin typeface="Segoe UI" panose="020B0502040204020203" pitchFamily="34" charset="0"/>
                <a:cs typeface="Segoe UI" panose="020B0502040204020203" pitchFamily="34" charset="0"/>
              </a:rPr>
              <a:t>, and prone to errors, leading to potential dissatisfaction and harm to BAUHINIA's reputation.</a:t>
            </a:r>
            <a:endParaRPr lang="en-GB"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52316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32040336-5425-D484-81D4-F0C2CD78AD7F}"/>
              </a:ext>
            </a:extLst>
          </p:cNvPr>
          <p:cNvSpPr txBox="1">
            <a:spLocks/>
          </p:cNvSpPr>
          <p:nvPr/>
        </p:nvSpPr>
        <p:spPr>
          <a:xfrm>
            <a:off x="325664" y="1632858"/>
            <a:ext cx="11540671" cy="581297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Impact of the Problem</a:t>
            </a:r>
          </a:p>
          <a:p>
            <a:pPr>
              <a:spcAft>
                <a:spcPts val="1200"/>
              </a:spcAft>
            </a:pPr>
            <a:r>
              <a:rPr lang="en-GB" sz="1800" dirty="0">
                <a:latin typeface="Segoe UI" panose="020B0502040204020203" pitchFamily="34" charset="0"/>
                <a:cs typeface="Segoe UI" panose="020B0502040204020203" pitchFamily="34" charset="0"/>
              </a:rPr>
              <a:t>Operational efficiency is compromised due to time and resource intensiveness of manual processes.</a:t>
            </a:r>
          </a:p>
          <a:p>
            <a:pPr>
              <a:spcAft>
                <a:spcPts val="1200"/>
              </a:spcAft>
            </a:pPr>
            <a:r>
              <a:rPr lang="en-GB" sz="1800" dirty="0">
                <a:latin typeface="Segoe UI" panose="020B0502040204020203" pitchFamily="34" charset="0"/>
                <a:cs typeface="Segoe UI" panose="020B0502040204020203" pitchFamily="34" charset="0"/>
              </a:rPr>
              <a:t>Human errors can lead to negative customer experiences and potentially damage brand reputation.</a:t>
            </a:r>
          </a:p>
          <a:p>
            <a:pPr>
              <a:spcAft>
                <a:spcPts val="1200"/>
              </a:spcAft>
            </a:pPr>
            <a:r>
              <a:rPr lang="en-GB" sz="1800" dirty="0">
                <a:latin typeface="Segoe UI" panose="020B0502040204020203" pitchFamily="34" charset="0"/>
                <a:cs typeface="Segoe UI" panose="020B0502040204020203" pitchFamily="34" charset="0"/>
              </a:rPr>
              <a:t>Lack of a seamless online ordering system can result in lost sales and decreased customer loyalty.</a:t>
            </a:r>
          </a:p>
          <a:p>
            <a:pPr>
              <a:spcAft>
                <a:spcPts val="1200"/>
              </a:spcAft>
            </a:pPr>
            <a:r>
              <a:rPr lang="en-GB" sz="1800" dirty="0">
                <a:latin typeface="Segoe UI" panose="020B0502040204020203" pitchFamily="34" charset="0"/>
                <a:cs typeface="Segoe UI" panose="020B0502040204020203" pitchFamily="34" charset="0"/>
              </a:rPr>
              <a:t>The current system poses challenges for staff, increasing their workload and potentially affecting their job satisfaction.</a:t>
            </a:r>
            <a:endParaRPr lang="en-GB"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33519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32040336-5425-D484-81D4-F0C2CD78AD7F}"/>
              </a:ext>
            </a:extLst>
          </p:cNvPr>
          <p:cNvSpPr txBox="1">
            <a:spLocks/>
          </p:cNvSpPr>
          <p:nvPr/>
        </p:nvSpPr>
        <p:spPr>
          <a:xfrm>
            <a:off x="325664" y="898072"/>
            <a:ext cx="11540671" cy="424542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Limitations of the Current System</a:t>
            </a:r>
          </a:p>
          <a:p>
            <a:pPr>
              <a:spcAft>
                <a:spcPts val="1200"/>
              </a:spcAft>
            </a:pPr>
            <a:r>
              <a:rPr lang="en-GB" sz="1800" dirty="0">
                <a:latin typeface="Segoe UI" panose="020B0502040204020203" pitchFamily="34" charset="0"/>
                <a:cs typeface="Segoe UI" panose="020B0502040204020203" pitchFamily="34" charset="0"/>
              </a:rPr>
              <a:t>The main limitations of the current system include inefficiency and a high risk of errors. Manually managing each order, from receiving the request to arranging delivery, consumes significant time and effort, leading to inefficient use of resources.</a:t>
            </a:r>
          </a:p>
          <a:p>
            <a:pPr>
              <a:spcAft>
                <a:spcPts val="1200"/>
              </a:spcAft>
            </a:pPr>
            <a:r>
              <a:rPr lang="en-GB" sz="1800" dirty="0">
                <a:latin typeface="Segoe UI" panose="020B0502040204020203" pitchFamily="34" charset="0"/>
                <a:cs typeface="Segoe UI" panose="020B0502040204020203" pitchFamily="34" charset="0"/>
              </a:rPr>
              <a:t>The current system is inefficient, error-prone, and lacks real-time inventory data.</a:t>
            </a:r>
          </a:p>
          <a:p>
            <a:pPr>
              <a:spcAft>
                <a:spcPts val="1200"/>
              </a:spcAft>
            </a:pPr>
            <a:r>
              <a:rPr lang="en-GB" sz="1800" dirty="0">
                <a:latin typeface="Segoe UI" panose="020B0502040204020203" pitchFamily="34" charset="0"/>
                <a:cs typeface="Segoe UI" panose="020B0502040204020203" pitchFamily="34" charset="0"/>
              </a:rPr>
              <a:t>Poor scalability limits BAUHINIA's growth potential.</a:t>
            </a:r>
          </a:p>
          <a:p>
            <a:pPr>
              <a:spcAft>
                <a:spcPts val="1200"/>
              </a:spcAft>
            </a:pPr>
            <a:r>
              <a:rPr lang="en-GB" sz="1800" dirty="0">
                <a:latin typeface="Segoe UI" panose="020B0502040204020203" pitchFamily="34" charset="0"/>
                <a:cs typeface="Segoe UI" panose="020B0502040204020203" pitchFamily="34" charset="0"/>
              </a:rPr>
              <a:t>The absence of an effective online ordering system can negatively impact the customer experience.</a:t>
            </a:r>
          </a:p>
          <a:p>
            <a:pPr>
              <a:spcAft>
                <a:spcPts val="1200"/>
              </a:spcAft>
            </a:pPr>
            <a:r>
              <a:rPr lang="en-GB" sz="1800" dirty="0">
                <a:latin typeface="Segoe UI" panose="020B0502040204020203" pitchFamily="34" charset="0"/>
                <a:cs typeface="Segoe UI" panose="020B0502040204020203" pitchFamily="34" charset="0"/>
              </a:rPr>
              <a:t>Lack of automated reporting impedes monitoring of sales performance and informed decision-making.</a:t>
            </a:r>
            <a:endParaRPr lang="en-GB"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86805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32040336-5425-D484-81D4-F0C2CD78AD7F}"/>
              </a:ext>
            </a:extLst>
          </p:cNvPr>
          <p:cNvSpPr txBox="1">
            <a:spLocks/>
          </p:cNvSpPr>
          <p:nvPr/>
        </p:nvSpPr>
        <p:spPr>
          <a:xfrm>
            <a:off x="325664" y="881743"/>
            <a:ext cx="11540671" cy="532311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Desired Outcomes from the New Solution</a:t>
            </a:r>
          </a:p>
          <a:p>
            <a:pPr>
              <a:spcAft>
                <a:spcPts val="1200"/>
              </a:spcAft>
            </a:pPr>
            <a:r>
              <a:rPr lang="en-GB" sz="1800" dirty="0">
                <a:latin typeface="Segoe UI" panose="020B0502040204020203" pitchFamily="34" charset="0"/>
                <a:cs typeface="Segoe UI" panose="020B0502040204020203" pitchFamily="34" charset="0"/>
              </a:rPr>
              <a:t>The new solution should improve operational efficiency, reduce errors, and provide real-time inventory tracking.</a:t>
            </a:r>
          </a:p>
          <a:p>
            <a:pPr>
              <a:spcAft>
                <a:spcPts val="1200"/>
              </a:spcAft>
            </a:pPr>
            <a:r>
              <a:rPr lang="en-GB" sz="1800" dirty="0">
                <a:latin typeface="Segoe UI" panose="020B0502040204020203" pitchFamily="34" charset="0"/>
                <a:cs typeface="Segoe UI" panose="020B0502040204020203" pitchFamily="34" charset="0"/>
              </a:rPr>
              <a:t>It should enhance scalability, customer experience, and enable automated reporting.</a:t>
            </a:r>
          </a:p>
          <a:p>
            <a:pPr>
              <a:spcAft>
                <a:spcPts val="1200"/>
              </a:spcAft>
            </a:pPr>
            <a:r>
              <a:rPr lang="en-GB" sz="1800" dirty="0">
                <a:latin typeface="Segoe UI" panose="020B0502040204020203" pitchFamily="34" charset="0"/>
                <a:cs typeface="Segoe UI" panose="020B0502040204020203" pitchFamily="34" charset="0"/>
              </a:rPr>
              <a:t>The system should also allow secure user registration and sign-in, with flexible access levels for staff members.</a:t>
            </a:r>
          </a:p>
          <a:p>
            <a:pPr marL="0" indent="0">
              <a:spcAft>
                <a:spcPts val="1200"/>
              </a:spcAft>
              <a:buNone/>
            </a:pPr>
            <a:endParaRPr lang="en-GB" sz="1600" dirty="0">
              <a:latin typeface="Segoe UI" panose="020B0502040204020203" pitchFamily="34" charset="0"/>
              <a:cs typeface="Segoe UI" panose="020B0502040204020203" pitchFamily="34" charset="0"/>
            </a:endParaRPr>
          </a:p>
          <a:p>
            <a:pPr marL="0" indent="0">
              <a:spcAft>
                <a:spcPts val="1200"/>
              </a:spcAft>
              <a:buNone/>
            </a:pPr>
            <a:r>
              <a:rPr lang="en-GB" sz="1800" b="1" dirty="0">
                <a:latin typeface="Segoe UI" panose="020B0502040204020203" pitchFamily="34" charset="0"/>
                <a:cs typeface="Segoe UI" panose="020B0502040204020203" pitchFamily="34" charset="0"/>
              </a:rPr>
              <a:t>Risk Areas in Developing the New System</a:t>
            </a:r>
          </a:p>
          <a:p>
            <a:pPr>
              <a:spcAft>
                <a:spcPts val="1200"/>
              </a:spcAft>
            </a:pPr>
            <a:r>
              <a:rPr lang="en-GB" sz="1800" dirty="0">
                <a:latin typeface="Segoe UI" panose="020B0502040204020203" pitchFamily="34" charset="0"/>
                <a:cs typeface="Segoe UI" panose="020B0502040204020203" pitchFamily="34" charset="0"/>
              </a:rPr>
              <a:t>Potential risks include technical complexity, data migration issues, system security concerns, user acceptance, cost overruns, and dependency on the vendor.</a:t>
            </a:r>
          </a:p>
          <a:p>
            <a:pPr>
              <a:spcAft>
                <a:spcPts val="1200"/>
              </a:spcAft>
            </a:pPr>
            <a:r>
              <a:rPr lang="en-GB" sz="1800" dirty="0">
                <a:latin typeface="Segoe UI" panose="020B0502040204020203" pitchFamily="34" charset="0"/>
                <a:cs typeface="Segoe UI" panose="020B0502040204020203" pitchFamily="34" charset="0"/>
              </a:rPr>
              <a:t>These risks should be proactively managed to ensure the successful implementation of the new system.</a:t>
            </a:r>
          </a:p>
        </p:txBody>
      </p:sp>
    </p:spTree>
    <p:extLst>
      <p:ext uri="{BB962C8B-B14F-4D97-AF65-F5344CB8AC3E}">
        <p14:creationId xmlns:p14="http://schemas.microsoft.com/office/powerpoint/2010/main" val="1650335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3BD17-A7FE-4352-9D7A-10482C6865A6}"/>
              </a:ext>
            </a:extLst>
          </p:cNvPr>
          <p:cNvSpPr>
            <a:spLocks noGrp="1"/>
          </p:cNvSpPr>
          <p:nvPr>
            <p:ph type="title"/>
          </p:nvPr>
        </p:nvSpPr>
        <p:spPr>
          <a:xfrm>
            <a:off x="444500" y="412137"/>
            <a:ext cx="9146972" cy="640080"/>
          </a:xfrm>
        </p:spPr>
        <p:txBody>
          <a:bodyPr/>
          <a:lstStyle/>
          <a:p>
            <a:r>
              <a:rPr lang="en-US" b="1" dirty="0">
                <a:latin typeface="Segoe UI Semibold" panose="020B0502040204020203" pitchFamily="34" charset="0"/>
                <a:cs typeface="Segoe UI Semibold" panose="020B0502040204020203" pitchFamily="34" charset="0"/>
              </a:rPr>
              <a:t>Proposed Solution Document </a:t>
            </a:r>
          </a:p>
        </p:txBody>
      </p:sp>
      <p:sp>
        <p:nvSpPr>
          <p:cNvPr id="7" name="Content Placeholder 2">
            <a:extLst>
              <a:ext uri="{FF2B5EF4-FFF2-40B4-BE49-F238E27FC236}">
                <a16:creationId xmlns:a16="http://schemas.microsoft.com/office/drawing/2014/main" id="{679B6C16-5411-A043-6CB9-CEE637FEEFB4}"/>
              </a:ext>
            </a:extLst>
          </p:cNvPr>
          <p:cNvSpPr txBox="1">
            <a:spLocks/>
          </p:cNvSpPr>
          <p:nvPr/>
        </p:nvSpPr>
        <p:spPr>
          <a:xfrm>
            <a:off x="325664" y="2489563"/>
            <a:ext cx="11540671" cy="23948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Proposed Solution – Introduction</a:t>
            </a:r>
          </a:p>
          <a:p>
            <a:pPr>
              <a:spcAft>
                <a:spcPts val="1200"/>
              </a:spcAft>
            </a:pPr>
            <a:r>
              <a:rPr lang="en-GB" sz="1800" dirty="0">
                <a:latin typeface="Segoe UI" panose="020B0502040204020203" pitchFamily="34" charset="0"/>
                <a:cs typeface="Segoe UI" panose="020B0502040204020203" pitchFamily="34" charset="0"/>
              </a:rPr>
              <a:t>BAUHINIA Inventory Control Application aims to address the operational inefficiencies present in the current system.</a:t>
            </a:r>
          </a:p>
          <a:p>
            <a:pPr>
              <a:spcAft>
                <a:spcPts val="1200"/>
              </a:spcAft>
            </a:pPr>
            <a:r>
              <a:rPr lang="en-GB" sz="1800" dirty="0">
                <a:latin typeface="Segoe UI" panose="020B0502040204020203" pitchFamily="34" charset="0"/>
                <a:cs typeface="Segoe UI" panose="020B0502040204020203" pitchFamily="34" charset="0"/>
              </a:rPr>
              <a:t>The new system will include features like product browsing, product details, shopping cart, checkout process, order tracking for customers, and login, sign-up, reports, inventory update, and a dashboard for staff.</a:t>
            </a:r>
          </a:p>
        </p:txBody>
      </p:sp>
    </p:spTree>
    <p:extLst>
      <p:ext uri="{BB962C8B-B14F-4D97-AF65-F5344CB8AC3E}">
        <p14:creationId xmlns:p14="http://schemas.microsoft.com/office/powerpoint/2010/main" val="2117988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2E5AF59-C1F8-9A59-EA30-57FF9854559F}"/>
              </a:ext>
            </a:extLst>
          </p:cNvPr>
          <p:cNvSpPr txBox="1">
            <a:spLocks/>
          </p:cNvSpPr>
          <p:nvPr/>
        </p:nvSpPr>
        <p:spPr>
          <a:xfrm>
            <a:off x="520700" y="1012371"/>
            <a:ext cx="11540671" cy="563335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Limitations of the Existing System</a:t>
            </a:r>
          </a:p>
          <a:p>
            <a:pPr>
              <a:spcAft>
                <a:spcPts val="1200"/>
              </a:spcAft>
            </a:pPr>
            <a:r>
              <a:rPr lang="en-GB" sz="1800" dirty="0">
                <a:latin typeface="Segoe UI" panose="020B0502040204020203" pitchFamily="34" charset="0"/>
                <a:cs typeface="Segoe UI" panose="020B0502040204020203" pitchFamily="34" charset="0"/>
              </a:rPr>
              <a:t>Limited Accessibility: Customers must physically/order through social media visit the store for purchases, limiting reach.</a:t>
            </a:r>
          </a:p>
          <a:p>
            <a:pPr>
              <a:spcAft>
                <a:spcPts val="1200"/>
              </a:spcAft>
            </a:pPr>
            <a:r>
              <a:rPr lang="en-GB" sz="1800" dirty="0">
                <a:latin typeface="Segoe UI" panose="020B0502040204020203" pitchFamily="34" charset="0"/>
                <a:cs typeface="Segoe UI" panose="020B0502040204020203" pitchFamily="34" charset="0"/>
              </a:rPr>
              <a:t>Inefficient Inventory Management: The manual system may result in recording errors, stock mismanagement, and difficulties in tracking real-time inventory levels.</a:t>
            </a:r>
          </a:p>
          <a:p>
            <a:pPr>
              <a:spcAft>
                <a:spcPts val="1200"/>
              </a:spcAft>
            </a:pPr>
            <a:r>
              <a:rPr lang="en-GB" sz="1800" dirty="0">
                <a:latin typeface="Segoe UI" panose="020B0502040204020203" pitchFamily="34" charset="0"/>
                <a:cs typeface="Segoe UI" panose="020B0502040204020203" pitchFamily="34" charset="0"/>
              </a:rPr>
              <a:t>Limited Customer Reach: Operating solely social media based offline restricts the customer base to the local area.</a:t>
            </a:r>
          </a:p>
          <a:p>
            <a:pPr>
              <a:spcAft>
                <a:spcPts val="1200"/>
              </a:spcAft>
            </a:pPr>
            <a:r>
              <a:rPr lang="en-GB" sz="1800" dirty="0">
                <a:latin typeface="Segoe UI" panose="020B0502040204020203" pitchFamily="34" charset="0"/>
                <a:cs typeface="Segoe UI" panose="020B0502040204020203" pitchFamily="34" charset="0"/>
              </a:rPr>
              <a:t>Manual Record Keeping: Maintaining manual records can be time-consuming and prone to human errors. </a:t>
            </a:r>
            <a:r>
              <a:rPr lang="en-GB" sz="1800" dirty="0" err="1">
                <a:latin typeface="Segoe UI" panose="020B0502040204020203" pitchFamily="34" charset="0"/>
                <a:cs typeface="Segoe UI" panose="020B0502040204020203" pitchFamily="34" charset="0"/>
              </a:rPr>
              <a:t>Analyzing</a:t>
            </a:r>
            <a:r>
              <a:rPr lang="en-GB" sz="1800" dirty="0">
                <a:latin typeface="Segoe UI" panose="020B0502040204020203" pitchFamily="34" charset="0"/>
                <a:cs typeface="Segoe UI" panose="020B0502040204020203" pitchFamily="34" charset="0"/>
              </a:rPr>
              <a:t> data for insights is also challenging.</a:t>
            </a:r>
          </a:p>
          <a:p>
            <a:pPr>
              <a:spcAft>
                <a:spcPts val="1200"/>
              </a:spcAft>
            </a:pPr>
            <a:r>
              <a:rPr lang="en-GB" sz="1800" dirty="0">
                <a:latin typeface="Segoe UI" panose="020B0502040204020203" pitchFamily="34" charset="0"/>
                <a:cs typeface="Segoe UI" panose="020B0502040204020203" pitchFamily="34" charset="0"/>
              </a:rPr>
              <a:t>Lack of Data Analysis: Due to the absence of digitized and structured data, it's difficult to </a:t>
            </a:r>
            <a:r>
              <a:rPr lang="en-GB" sz="1800" dirty="0" err="1">
                <a:latin typeface="Segoe UI" panose="020B0502040204020203" pitchFamily="34" charset="0"/>
                <a:cs typeface="Segoe UI" panose="020B0502040204020203" pitchFamily="34" charset="0"/>
              </a:rPr>
              <a:t>analyze</a:t>
            </a:r>
            <a:r>
              <a:rPr lang="en-GB" sz="1800" dirty="0">
                <a:latin typeface="Segoe UI" panose="020B0502040204020203" pitchFamily="34" charset="0"/>
                <a:cs typeface="Segoe UI" panose="020B0502040204020203" pitchFamily="34" charset="0"/>
              </a:rPr>
              <a:t> sales trends, customer </a:t>
            </a:r>
            <a:r>
              <a:rPr lang="en-GB" sz="1800" dirty="0" err="1">
                <a:latin typeface="Segoe UI" panose="020B0502040204020203" pitchFamily="34" charset="0"/>
                <a:cs typeface="Segoe UI" panose="020B0502040204020203" pitchFamily="34" charset="0"/>
              </a:rPr>
              <a:t>behavior</a:t>
            </a:r>
            <a:r>
              <a:rPr lang="en-GB" sz="1800" dirty="0">
                <a:latin typeface="Segoe UI" panose="020B0502040204020203" pitchFamily="34" charset="0"/>
                <a:cs typeface="Segoe UI" panose="020B0502040204020203" pitchFamily="34" charset="0"/>
              </a:rPr>
              <a:t>, and inventory management.</a:t>
            </a:r>
          </a:p>
          <a:p>
            <a:pPr>
              <a:spcAft>
                <a:spcPts val="1200"/>
              </a:spcAft>
            </a:pPr>
            <a:r>
              <a:rPr lang="en-GB" sz="1800" dirty="0">
                <a:latin typeface="Segoe UI" panose="020B0502040204020203" pitchFamily="34" charset="0"/>
                <a:cs typeface="Segoe UI" panose="020B0502040204020203" pitchFamily="34" charset="0"/>
              </a:rPr>
              <a:t>Absence of Customer Profile: Without an online platform, BAUHINIA cannot create customer profiles for personalizing the shopping experience and improving customer loyalty.</a:t>
            </a:r>
          </a:p>
        </p:txBody>
      </p:sp>
    </p:spTree>
    <p:extLst>
      <p:ext uri="{BB962C8B-B14F-4D97-AF65-F5344CB8AC3E}">
        <p14:creationId xmlns:p14="http://schemas.microsoft.com/office/powerpoint/2010/main" val="665680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2E5AF59-C1F8-9A59-EA30-57FF9854559F}"/>
              </a:ext>
            </a:extLst>
          </p:cNvPr>
          <p:cNvSpPr txBox="1">
            <a:spLocks/>
          </p:cNvSpPr>
          <p:nvPr/>
        </p:nvSpPr>
        <p:spPr>
          <a:xfrm>
            <a:off x="520700" y="865415"/>
            <a:ext cx="11540671" cy="563335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Proposed System – Objectives</a:t>
            </a:r>
          </a:p>
          <a:p>
            <a:pPr>
              <a:spcAft>
                <a:spcPts val="1200"/>
              </a:spcAft>
            </a:pPr>
            <a:r>
              <a:rPr lang="en-GB" sz="1800" dirty="0">
                <a:latin typeface="Segoe UI" panose="020B0502040204020203" pitchFamily="34" charset="0"/>
                <a:cs typeface="Segoe UI" panose="020B0502040204020203" pitchFamily="34" charset="0"/>
              </a:rPr>
              <a:t>The goal is to transition BAUHINIA from an social media based offline manual system to an automated, online platform.</a:t>
            </a:r>
          </a:p>
          <a:p>
            <a:pPr>
              <a:spcAft>
                <a:spcPts val="1200"/>
              </a:spcAft>
            </a:pPr>
            <a:r>
              <a:rPr lang="en-GB" sz="1800" dirty="0">
                <a:latin typeface="Segoe UI" panose="020B0502040204020203" pitchFamily="34" charset="0"/>
                <a:cs typeface="Segoe UI" panose="020B0502040204020203" pitchFamily="34" charset="0"/>
              </a:rPr>
              <a:t>The proposed system will provide customers with the convenience of shopping from anywhere, at any time.</a:t>
            </a:r>
          </a:p>
          <a:p>
            <a:pPr>
              <a:spcAft>
                <a:spcPts val="1200"/>
              </a:spcAft>
            </a:pPr>
            <a:r>
              <a:rPr lang="en-GB" sz="1800" dirty="0">
                <a:latin typeface="Segoe UI" panose="020B0502040204020203" pitchFamily="34" charset="0"/>
                <a:cs typeface="Segoe UI" panose="020B0502040204020203" pitchFamily="34" charset="0"/>
              </a:rPr>
              <a:t>It aims to enhance the shopping experience, manage inventory efficiently, reach a broader customer base, and enable data-driven strategic business decisions.</a:t>
            </a:r>
          </a:p>
          <a:p>
            <a:pPr marL="0" indent="0">
              <a:spcAft>
                <a:spcPts val="1200"/>
              </a:spcAft>
              <a:buNone/>
            </a:pPr>
            <a:endParaRPr lang="en-GB" sz="1800" dirty="0">
              <a:latin typeface="Segoe UI" panose="020B0502040204020203" pitchFamily="34" charset="0"/>
              <a:cs typeface="Segoe UI" panose="020B0502040204020203" pitchFamily="34" charset="0"/>
            </a:endParaRPr>
          </a:p>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Proposed System Analysis – Introduction</a:t>
            </a:r>
          </a:p>
          <a:p>
            <a:pPr>
              <a:spcAft>
                <a:spcPts val="1200"/>
              </a:spcAft>
            </a:pPr>
            <a:r>
              <a:rPr lang="en-GB" sz="1800" dirty="0">
                <a:latin typeface="Segoe UI" panose="020B0502040204020203" pitchFamily="34" charset="0"/>
                <a:cs typeface="Segoe UI" panose="020B0502040204020203" pitchFamily="34" charset="0"/>
              </a:rPr>
              <a:t>The proposed system for BAUHINIA is an e-commerce solution designed to transition BAUHINIA's current manual operations to an automated online platform.</a:t>
            </a:r>
          </a:p>
          <a:p>
            <a:pPr>
              <a:spcAft>
                <a:spcPts val="1200"/>
              </a:spcAft>
            </a:pPr>
            <a:r>
              <a:rPr lang="en-GB" sz="1800" dirty="0">
                <a:latin typeface="Segoe UI" panose="020B0502040204020203" pitchFamily="34" charset="0"/>
                <a:cs typeface="Segoe UI" panose="020B0502040204020203" pitchFamily="34" charset="0"/>
              </a:rPr>
              <a:t>The system aims to increase operational efficiency, expand customer reach, and enhance the shopping experience.</a:t>
            </a:r>
          </a:p>
        </p:txBody>
      </p:sp>
    </p:spTree>
    <p:extLst>
      <p:ext uri="{BB962C8B-B14F-4D97-AF65-F5344CB8AC3E}">
        <p14:creationId xmlns:p14="http://schemas.microsoft.com/office/powerpoint/2010/main" val="2603924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2E5AF59-C1F8-9A59-EA30-57FF9854559F}"/>
              </a:ext>
            </a:extLst>
          </p:cNvPr>
          <p:cNvSpPr txBox="1">
            <a:spLocks/>
          </p:cNvSpPr>
          <p:nvPr/>
        </p:nvSpPr>
        <p:spPr>
          <a:xfrm>
            <a:off x="520700" y="0"/>
            <a:ext cx="11540671" cy="563335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endParaRPr lang="en-GB" sz="1800" dirty="0">
              <a:latin typeface="Segoe UI" panose="020B0502040204020203" pitchFamily="34" charset="0"/>
              <a:cs typeface="Segoe UI" panose="020B0502040204020203" pitchFamily="34" charset="0"/>
            </a:endParaRPr>
          </a:p>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Proposed System – Key Features</a:t>
            </a:r>
          </a:p>
          <a:p>
            <a:pPr marL="0" indent="0">
              <a:spcAft>
                <a:spcPts val="1200"/>
              </a:spcAft>
              <a:buFont typeface="Arial" panose="020B0604020202020204" pitchFamily="34" charset="0"/>
              <a:buNone/>
            </a:pPr>
            <a:r>
              <a:rPr lang="en-GB" sz="1800" dirty="0">
                <a:latin typeface="Segoe UI" panose="020B0502040204020203" pitchFamily="34" charset="0"/>
                <a:cs typeface="Segoe UI" panose="020B0502040204020203" pitchFamily="34" charset="0"/>
              </a:rPr>
              <a:t>The new system will include features like product browsing, product details, shopping cart, checkout process, order tracking for customers, and login, sign-up, reports, inventory update, and a dashboard for staff.</a:t>
            </a:r>
          </a:p>
          <a:p>
            <a:pPr>
              <a:spcAft>
                <a:spcPts val="1200"/>
              </a:spcAft>
            </a:pPr>
            <a:r>
              <a:rPr lang="en-GB" sz="1800" dirty="0">
                <a:latin typeface="Segoe UI" panose="020B0502040204020203" pitchFamily="34" charset="0"/>
                <a:cs typeface="Segoe UI" panose="020B0502040204020203" pitchFamily="34" charset="0"/>
              </a:rPr>
              <a:t>Customer Interface: Features like account creation, login, product browsing, product details, shopping cart, checkout, and order tracking will be available.</a:t>
            </a:r>
          </a:p>
          <a:p>
            <a:pPr>
              <a:spcAft>
                <a:spcPts val="1200"/>
              </a:spcAft>
            </a:pPr>
            <a:r>
              <a:rPr lang="en-GB" sz="1800" dirty="0">
                <a:latin typeface="Segoe UI" panose="020B0502040204020203" pitchFamily="34" charset="0"/>
                <a:cs typeface="Segoe UI" panose="020B0502040204020203" pitchFamily="34" charset="0"/>
              </a:rPr>
              <a:t>Staff Interface: Features like account creation, login, report generation, inventory updating, and a dashboard for an overview of business operations will be available.</a:t>
            </a:r>
          </a:p>
          <a:p>
            <a:pPr>
              <a:spcAft>
                <a:spcPts val="1200"/>
              </a:spcAft>
            </a:pPr>
            <a:r>
              <a:rPr lang="en-GB" sz="1800" dirty="0">
                <a:latin typeface="Segoe UI" panose="020B0502040204020203" pitchFamily="34" charset="0"/>
                <a:cs typeface="Segoe UI" panose="020B0502040204020203" pitchFamily="34" charset="0"/>
              </a:rPr>
              <a:t>Product Management: An extensive product database for easy management and updating by staff.</a:t>
            </a:r>
          </a:p>
          <a:p>
            <a:pPr>
              <a:spcAft>
                <a:spcPts val="1200"/>
              </a:spcAft>
            </a:pPr>
            <a:r>
              <a:rPr lang="en-GB" sz="1800" dirty="0">
                <a:latin typeface="Segoe UI" panose="020B0502040204020203" pitchFamily="34" charset="0"/>
                <a:cs typeface="Segoe UI" panose="020B0502040204020203" pitchFamily="34" charset="0"/>
              </a:rPr>
              <a:t>Shopping Cart and Checkout: A seamless and secure process for customers.</a:t>
            </a:r>
          </a:p>
          <a:p>
            <a:pPr>
              <a:spcAft>
                <a:spcPts val="1200"/>
              </a:spcAft>
            </a:pPr>
            <a:r>
              <a:rPr lang="en-GB" sz="1800" dirty="0">
                <a:latin typeface="Segoe UI" panose="020B0502040204020203" pitchFamily="34" charset="0"/>
                <a:cs typeface="Segoe UI" panose="020B0502040204020203" pitchFamily="34" charset="0"/>
              </a:rPr>
              <a:t>Order Management and Tracking: Efficient order management by staff and easy order tracking for customers.</a:t>
            </a:r>
          </a:p>
          <a:p>
            <a:pPr>
              <a:spcAft>
                <a:spcPts val="1200"/>
              </a:spcAft>
            </a:pPr>
            <a:r>
              <a:rPr lang="en-GB" sz="1800" dirty="0">
                <a:latin typeface="Segoe UI" panose="020B0502040204020203" pitchFamily="34" charset="0"/>
                <a:cs typeface="Segoe UI" panose="020B0502040204020203" pitchFamily="34" charset="0"/>
              </a:rPr>
              <a:t>Report Generation: Functionality to generate various reports for informed business decision-making.</a:t>
            </a:r>
          </a:p>
          <a:p>
            <a:pPr>
              <a:spcAft>
                <a:spcPts val="1200"/>
              </a:spcAft>
            </a:pPr>
            <a:r>
              <a:rPr lang="en-GB" sz="1800" dirty="0">
                <a:latin typeface="Segoe UI" panose="020B0502040204020203" pitchFamily="34" charset="0"/>
                <a:cs typeface="Segoe UI" panose="020B0502040204020203" pitchFamily="34" charset="0"/>
              </a:rPr>
              <a:t>Security and Compliance: Adherence to security standards and data protection laws to ensure safe transactions and protect customer data.</a:t>
            </a:r>
          </a:p>
        </p:txBody>
      </p:sp>
    </p:spTree>
    <p:extLst>
      <p:ext uri="{BB962C8B-B14F-4D97-AF65-F5344CB8AC3E}">
        <p14:creationId xmlns:p14="http://schemas.microsoft.com/office/powerpoint/2010/main" val="4013773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2E5AF59-C1F8-9A59-EA30-57FF9854559F}"/>
              </a:ext>
            </a:extLst>
          </p:cNvPr>
          <p:cNvSpPr txBox="1">
            <a:spLocks/>
          </p:cNvSpPr>
          <p:nvPr/>
        </p:nvSpPr>
        <p:spPr>
          <a:xfrm>
            <a:off x="520700" y="2073731"/>
            <a:ext cx="11540671" cy="243295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Benefits of the Proposed System</a:t>
            </a:r>
          </a:p>
          <a:p>
            <a:pPr>
              <a:spcAft>
                <a:spcPts val="1200"/>
              </a:spcAft>
            </a:pPr>
            <a:r>
              <a:rPr lang="en-GB" sz="1800" dirty="0">
                <a:latin typeface="Segoe UI" panose="020B0502040204020203" pitchFamily="34" charset="0"/>
                <a:cs typeface="Segoe UI" panose="020B0502040204020203" pitchFamily="34" charset="0"/>
              </a:rPr>
              <a:t>The proposed system aims to overcome the limitations of the existing system and provide a scalable solution to support BAUHINIA's business growth.</a:t>
            </a:r>
          </a:p>
          <a:p>
            <a:pPr>
              <a:spcAft>
                <a:spcPts val="1200"/>
              </a:spcAft>
            </a:pPr>
            <a:r>
              <a:rPr lang="en-GB" sz="1800" dirty="0">
                <a:latin typeface="Segoe UI" panose="020B0502040204020203" pitchFamily="34" charset="0"/>
                <a:cs typeface="Segoe UI" panose="020B0502040204020203" pitchFamily="34" charset="0"/>
              </a:rPr>
              <a:t>By transitioning to this system, BAUHINIA can enhance the shopping experience for its customers, manage operations more efficiently, and leverage data for strategic decision making.</a:t>
            </a:r>
          </a:p>
        </p:txBody>
      </p:sp>
    </p:spTree>
    <p:extLst>
      <p:ext uri="{BB962C8B-B14F-4D97-AF65-F5344CB8AC3E}">
        <p14:creationId xmlns:p14="http://schemas.microsoft.com/office/powerpoint/2010/main" val="1115203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3BD17-A7FE-4352-9D7A-10482C6865A6}"/>
              </a:ext>
            </a:extLst>
          </p:cNvPr>
          <p:cNvSpPr>
            <a:spLocks noGrp="1"/>
          </p:cNvSpPr>
          <p:nvPr>
            <p:ph type="title"/>
          </p:nvPr>
        </p:nvSpPr>
        <p:spPr>
          <a:xfrm>
            <a:off x="444499" y="412137"/>
            <a:ext cx="10560957" cy="640080"/>
          </a:xfrm>
        </p:spPr>
        <p:txBody>
          <a:bodyPr>
            <a:normAutofit fontScale="90000"/>
          </a:bodyPr>
          <a:lstStyle/>
          <a:p>
            <a:r>
              <a:rPr lang="en-US" b="1" dirty="0">
                <a:latin typeface="Segoe UI Semibold" panose="020B0502040204020203" pitchFamily="34" charset="0"/>
                <a:cs typeface="Segoe UI Semibold" panose="020B0502040204020203" pitchFamily="34" charset="0"/>
              </a:rPr>
              <a:t>Proposed Tools, Techniques and Designs in Development</a:t>
            </a:r>
          </a:p>
        </p:txBody>
      </p:sp>
      <p:sp>
        <p:nvSpPr>
          <p:cNvPr id="7" name="Content Placeholder 2">
            <a:extLst>
              <a:ext uri="{FF2B5EF4-FFF2-40B4-BE49-F238E27FC236}">
                <a16:creationId xmlns:a16="http://schemas.microsoft.com/office/drawing/2014/main" id="{679B6C16-5411-A043-6CB9-CEE637FEEFB4}"/>
              </a:ext>
            </a:extLst>
          </p:cNvPr>
          <p:cNvSpPr txBox="1">
            <a:spLocks/>
          </p:cNvSpPr>
          <p:nvPr/>
        </p:nvSpPr>
        <p:spPr>
          <a:xfrm>
            <a:off x="325664" y="2471060"/>
            <a:ext cx="11540671" cy="311331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Proposed Solution – Introduction</a:t>
            </a:r>
          </a:p>
          <a:p>
            <a:pPr>
              <a:spcAft>
                <a:spcPts val="1200"/>
              </a:spcAft>
            </a:pPr>
            <a:r>
              <a:rPr lang="en-GB" sz="1800" dirty="0">
                <a:latin typeface="Segoe UI" panose="020B0502040204020203" pitchFamily="34" charset="0"/>
                <a:cs typeface="Segoe UI" panose="020B0502040204020203" pitchFamily="34" charset="0"/>
              </a:rPr>
              <a:t>The project will be handled using Agile Scrum methodology, a collaborative and iterative approach to software development that allows for flexibility and rapid adjustments throughout the process.</a:t>
            </a:r>
          </a:p>
          <a:p>
            <a:pPr>
              <a:spcAft>
                <a:spcPts val="1200"/>
              </a:spcAft>
            </a:pPr>
            <a:r>
              <a:rPr lang="en-GB" sz="1800" dirty="0">
                <a:latin typeface="Segoe UI" panose="020B0502040204020203" pitchFamily="34" charset="0"/>
                <a:cs typeface="Segoe UI" panose="020B0502040204020203" pitchFamily="34" charset="0"/>
              </a:rPr>
              <a:t>Diagrams created for the project include ERD Diagram, Class Diagram, Use Case Diagram, Sequence Diagrams, User Interfaces Design, and Logical Database Diagram Design. These diagrams help to illustrate the system's design, its components, and how they interact.</a:t>
            </a:r>
            <a:endParaRPr lang="en-GB"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16893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476875" y="136525"/>
            <a:ext cx="5111750" cy="558346"/>
          </a:xfrm>
        </p:spPr>
        <p:txBody>
          <a:bodyPr/>
          <a:lstStyle/>
          <a:p>
            <a:r>
              <a:rPr lang="en-US" dirty="0"/>
              <a:t>Contents</a:t>
            </a:r>
          </a:p>
        </p:txBody>
      </p:sp>
      <p:sp>
        <p:nvSpPr>
          <p:cNvPr id="9" name="Content Placeholder 2">
            <a:extLst>
              <a:ext uri="{FF2B5EF4-FFF2-40B4-BE49-F238E27FC236}">
                <a16:creationId xmlns:a16="http://schemas.microsoft.com/office/drawing/2014/main" id="{9D2A73A3-6DC3-6D18-7FBE-2EC7AD0EC13A}"/>
              </a:ext>
            </a:extLst>
          </p:cNvPr>
          <p:cNvSpPr txBox="1">
            <a:spLocks/>
          </p:cNvSpPr>
          <p:nvPr/>
        </p:nvSpPr>
        <p:spPr>
          <a:xfrm>
            <a:off x="5476875" y="1380059"/>
            <a:ext cx="7004957" cy="466151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GB" sz="1800" b="1" dirty="0">
                <a:latin typeface="Segoe UI" panose="020B0502040204020203" pitchFamily="34" charset="0"/>
                <a:cs typeface="Segoe UI" panose="020B0502040204020203" pitchFamily="34" charset="0"/>
              </a:rPr>
              <a:t>Business Application Overview</a:t>
            </a:r>
          </a:p>
          <a:p>
            <a:pPr>
              <a:spcAft>
                <a:spcPts val="1200"/>
              </a:spcAft>
            </a:pPr>
            <a:r>
              <a:rPr lang="en-GB" sz="1800" b="1" dirty="0">
                <a:latin typeface="Segoe UI" panose="020B0502040204020203" pitchFamily="34" charset="0"/>
                <a:cs typeface="Segoe UI" panose="020B0502040204020203" pitchFamily="34" charset="0"/>
              </a:rPr>
              <a:t>Problem definition Statement</a:t>
            </a:r>
          </a:p>
          <a:p>
            <a:pPr>
              <a:spcAft>
                <a:spcPts val="1200"/>
              </a:spcAft>
            </a:pPr>
            <a:r>
              <a:rPr lang="en-GB" sz="1800" b="1" dirty="0">
                <a:latin typeface="Segoe UI" panose="020B0502040204020203" pitchFamily="34" charset="0"/>
                <a:cs typeface="Segoe UI" panose="020B0502040204020203" pitchFamily="34" charset="0"/>
              </a:rPr>
              <a:t>Proposed Solution Document </a:t>
            </a:r>
          </a:p>
          <a:p>
            <a:pPr>
              <a:spcAft>
                <a:spcPts val="1200"/>
              </a:spcAft>
            </a:pPr>
            <a:r>
              <a:rPr lang="en-GB" sz="1800" b="1" dirty="0">
                <a:latin typeface="Segoe UI" panose="020B0502040204020203" pitchFamily="34" charset="0"/>
                <a:cs typeface="Segoe UI" panose="020B0502040204020203" pitchFamily="34" charset="0"/>
              </a:rPr>
              <a:t>Proposed Tools, Techniques and Designs in Development</a:t>
            </a:r>
          </a:p>
          <a:p>
            <a:pPr>
              <a:spcAft>
                <a:spcPts val="1200"/>
              </a:spcAft>
            </a:pPr>
            <a:r>
              <a:rPr lang="en-GB" sz="1800" b="1" dirty="0">
                <a:latin typeface="Segoe UI" panose="020B0502040204020203" pitchFamily="34" charset="0"/>
                <a:cs typeface="Segoe UI" panose="020B0502040204020203" pitchFamily="34" charset="0"/>
              </a:rPr>
              <a:t>Development Strategy Document</a:t>
            </a:r>
          </a:p>
          <a:p>
            <a:pPr>
              <a:spcAft>
                <a:spcPts val="1200"/>
              </a:spcAft>
            </a:pPr>
            <a:r>
              <a:rPr lang="en-GB" sz="1800" b="1" dirty="0">
                <a:latin typeface="Segoe UI" panose="020B0502040204020203" pitchFamily="34" charset="0"/>
                <a:cs typeface="Segoe UI" panose="020B0502040204020203" pitchFamily="34" charset="0"/>
              </a:rPr>
              <a:t>Peer Review</a:t>
            </a:r>
          </a:p>
          <a:p>
            <a:pPr marL="0" indent="0">
              <a:spcAft>
                <a:spcPts val="1200"/>
              </a:spcAft>
              <a:buFont typeface="Arial" panose="020B0604020202020204" pitchFamily="34" charset="0"/>
              <a:buNone/>
            </a:pPr>
            <a:endParaRPr lang="en-GB" sz="1800" b="1" dirty="0">
              <a:latin typeface="Segoe UI" panose="020B0502040204020203" pitchFamily="34" charset="0"/>
              <a:cs typeface="Segoe UI" panose="020B0502040204020203" pitchFamily="34" charset="0"/>
            </a:endParaRPr>
          </a:p>
          <a:p>
            <a:pPr marL="0" indent="0">
              <a:spcAft>
                <a:spcPts val="1200"/>
              </a:spcAft>
              <a:buFont typeface="Arial" panose="020B0604020202020204" pitchFamily="34" charset="0"/>
              <a:buNone/>
            </a:pPr>
            <a:endParaRPr lang="en-GB" sz="1800" b="1" dirty="0">
              <a:latin typeface="Segoe UI" panose="020B0502040204020203" pitchFamily="34" charset="0"/>
              <a:cs typeface="Segoe UI" panose="020B0502040204020203" pitchFamily="34" charset="0"/>
            </a:endParaRPr>
          </a:p>
          <a:p>
            <a:pPr marL="0" indent="0">
              <a:spcAft>
                <a:spcPts val="1200"/>
              </a:spcAft>
              <a:buFont typeface="Arial" panose="020B0604020202020204" pitchFamily="34" charset="0"/>
              <a:buNone/>
            </a:pPr>
            <a:endParaRPr lang="en-GB" sz="1800" b="1" dirty="0">
              <a:latin typeface="Segoe UI" panose="020B0502040204020203" pitchFamily="34" charset="0"/>
              <a:cs typeface="Segoe UI" panose="020B0502040204020203" pitchFamily="34" charset="0"/>
            </a:endParaRPr>
          </a:p>
          <a:p>
            <a:pPr marL="0" indent="0">
              <a:spcAft>
                <a:spcPts val="1200"/>
              </a:spcAft>
              <a:buFont typeface="Arial" panose="020B0604020202020204" pitchFamily="34" charset="0"/>
              <a:buNone/>
            </a:pPr>
            <a:endParaRPr lang="en-GB" sz="1800" b="1" dirty="0">
              <a:latin typeface="Segoe UI" panose="020B0502040204020203" pitchFamily="34" charset="0"/>
              <a:cs typeface="Segoe UI" panose="020B0502040204020203" pitchFamily="34" charset="0"/>
            </a:endParaRPr>
          </a:p>
          <a:p>
            <a:pPr marL="0" indent="0">
              <a:spcAft>
                <a:spcPts val="1200"/>
              </a:spcAft>
              <a:buFont typeface="Arial" panose="020B0604020202020204" pitchFamily="34" charset="0"/>
              <a:buNone/>
            </a:pPr>
            <a:endParaRPr lang="en-GB" sz="1800" b="1" dirty="0">
              <a:latin typeface="Segoe UI" panose="020B0502040204020203" pitchFamily="34" charset="0"/>
              <a:cs typeface="Segoe UI" panose="020B0502040204020203" pitchFamily="34" charset="0"/>
            </a:endParaRPr>
          </a:p>
          <a:p>
            <a:pPr marL="0" indent="0">
              <a:spcAft>
                <a:spcPts val="1200"/>
              </a:spcAft>
              <a:buFont typeface="Arial" panose="020B0604020202020204" pitchFamily="34" charset="0"/>
              <a:buNone/>
            </a:pPr>
            <a:endParaRPr lang="en-GB"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20173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2E5AF59-C1F8-9A59-EA30-57FF9854559F}"/>
              </a:ext>
            </a:extLst>
          </p:cNvPr>
          <p:cNvSpPr txBox="1">
            <a:spLocks/>
          </p:cNvSpPr>
          <p:nvPr/>
        </p:nvSpPr>
        <p:spPr>
          <a:xfrm>
            <a:off x="520700" y="702131"/>
            <a:ext cx="11540671" cy="615586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Diagramming Tools</a:t>
            </a:r>
          </a:p>
          <a:p>
            <a:pPr>
              <a:spcAft>
                <a:spcPts val="1200"/>
              </a:spcAft>
            </a:pPr>
            <a:r>
              <a:rPr lang="en-GB" sz="1800" dirty="0">
                <a:latin typeface="Segoe UI" panose="020B0502040204020203" pitchFamily="34" charset="0"/>
                <a:cs typeface="Segoe UI" panose="020B0502040204020203" pitchFamily="34" charset="0"/>
              </a:rPr>
              <a:t>Microsoft Visio and Draw.io have been chosen as the primary diagramming tools for creating flowcharts, process diagrams, and other graphical representations needed in this project.</a:t>
            </a:r>
          </a:p>
          <a:p>
            <a:pPr marL="0" indent="0">
              <a:spcAft>
                <a:spcPts val="1200"/>
              </a:spcAft>
              <a:buNone/>
            </a:pPr>
            <a:endParaRPr lang="en-GB" sz="1800" dirty="0">
              <a:latin typeface="Segoe UI" panose="020B0502040204020203" pitchFamily="34" charset="0"/>
              <a:cs typeface="Segoe UI" panose="020B0502040204020203" pitchFamily="34" charset="0"/>
            </a:endParaRPr>
          </a:p>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Programming Tools</a:t>
            </a:r>
          </a:p>
          <a:p>
            <a:pPr>
              <a:spcAft>
                <a:spcPts val="1200"/>
              </a:spcAft>
            </a:pPr>
            <a:r>
              <a:rPr lang="en-GB" sz="1800" dirty="0">
                <a:latin typeface="Segoe UI" panose="020B0502040204020203" pitchFamily="34" charset="0"/>
                <a:cs typeface="Segoe UI" panose="020B0502040204020203" pitchFamily="34" charset="0"/>
              </a:rPr>
              <a:t>PyCharm and Visual Studio Code, powerful and versatile Integrated Development Environments (IDEs), will be used for writing and testing the application's code.</a:t>
            </a:r>
          </a:p>
          <a:p>
            <a:pPr marL="0" indent="0">
              <a:spcAft>
                <a:spcPts val="1200"/>
              </a:spcAft>
              <a:buNone/>
            </a:pPr>
            <a:endParaRPr lang="en-GB" sz="1800" dirty="0">
              <a:latin typeface="Segoe UI" panose="020B0502040204020203" pitchFamily="34" charset="0"/>
              <a:cs typeface="Segoe UI" panose="020B0502040204020203" pitchFamily="34" charset="0"/>
            </a:endParaRPr>
          </a:p>
          <a:p>
            <a:pPr marL="0" indent="0">
              <a:spcAft>
                <a:spcPts val="1200"/>
              </a:spcAft>
              <a:buNone/>
            </a:pPr>
            <a:r>
              <a:rPr lang="en-GB" sz="1800" b="1" dirty="0">
                <a:latin typeface="Segoe UI" panose="020B0502040204020203" pitchFamily="34" charset="0"/>
                <a:cs typeface="Segoe UI" panose="020B0502040204020203" pitchFamily="34" charset="0"/>
              </a:rPr>
              <a:t>Web Development Tool</a:t>
            </a:r>
          </a:p>
          <a:p>
            <a:pPr>
              <a:spcAft>
                <a:spcPts val="1200"/>
              </a:spcAft>
            </a:pPr>
            <a:r>
              <a:rPr lang="en-GB" sz="1800" dirty="0">
                <a:latin typeface="Segoe UI" panose="020B0502040204020203" pitchFamily="34" charset="0"/>
                <a:cs typeface="Segoe UI" panose="020B0502040204020203" pitchFamily="34" charset="0"/>
              </a:rPr>
              <a:t>Django, a high-level Python web framework, will be used to build the application. Django promotes rapid development and clean, pragmatic design, perfect for a project of this scale.</a:t>
            </a:r>
          </a:p>
          <a:p>
            <a:pPr marL="0" indent="0">
              <a:spcAft>
                <a:spcPts val="1200"/>
              </a:spcAft>
              <a:buNone/>
            </a:pPr>
            <a:endParaRPr lang="en-GB" sz="1800" dirty="0">
              <a:latin typeface="Segoe UI" panose="020B0502040204020203" pitchFamily="34" charset="0"/>
              <a:cs typeface="Segoe UI" panose="020B0502040204020203" pitchFamily="34" charset="0"/>
            </a:endParaRPr>
          </a:p>
          <a:p>
            <a:pPr marL="0" indent="0">
              <a:spcAft>
                <a:spcPts val="1200"/>
              </a:spcAft>
              <a:buNone/>
            </a:pPr>
            <a:endParaRPr lang="en-GB"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57483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2E5AF59-C1F8-9A59-EA30-57FF9854559F}"/>
              </a:ext>
            </a:extLst>
          </p:cNvPr>
          <p:cNvSpPr txBox="1">
            <a:spLocks/>
          </p:cNvSpPr>
          <p:nvPr/>
        </p:nvSpPr>
        <p:spPr>
          <a:xfrm>
            <a:off x="504372" y="881745"/>
            <a:ext cx="11540671" cy="615586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Configuration Management Tools</a:t>
            </a:r>
          </a:p>
          <a:p>
            <a:pPr>
              <a:spcAft>
                <a:spcPts val="1200"/>
              </a:spcAft>
            </a:pPr>
            <a:r>
              <a:rPr lang="en-GB" sz="1800" dirty="0">
                <a:latin typeface="Segoe UI" panose="020B0502040204020203" pitchFamily="34" charset="0"/>
                <a:cs typeface="Segoe UI" panose="020B0502040204020203" pitchFamily="34" charset="0"/>
              </a:rPr>
              <a:t>Git, a distributed version control system, will be used for source code management, enabling team members to work simultaneously without overwriting each other's changes.</a:t>
            </a:r>
          </a:p>
          <a:p>
            <a:pPr>
              <a:spcAft>
                <a:spcPts val="1200"/>
              </a:spcAft>
            </a:pPr>
            <a:r>
              <a:rPr lang="en-GB" sz="1800" dirty="0">
                <a:latin typeface="Segoe UI" panose="020B0502040204020203" pitchFamily="34" charset="0"/>
                <a:cs typeface="Segoe UI" panose="020B0502040204020203" pitchFamily="34" charset="0"/>
              </a:rPr>
              <a:t>Ansible, an open-source automation tool, will be used for deploying the application and managing its configuration.</a:t>
            </a:r>
          </a:p>
          <a:p>
            <a:pPr marL="0" indent="0">
              <a:spcAft>
                <a:spcPts val="1200"/>
              </a:spcAft>
              <a:buNone/>
            </a:pPr>
            <a:endParaRPr lang="en-GB" sz="1800" dirty="0">
              <a:latin typeface="Segoe UI" panose="020B0502040204020203" pitchFamily="34" charset="0"/>
              <a:cs typeface="Segoe UI" panose="020B0502040204020203" pitchFamily="34" charset="0"/>
            </a:endParaRPr>
          </a:p>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Quality Assurance Tools</a:t>
            </a:r>
          </a:p>
          <a:p>
            <a:pPr>
              <a:spcAft>
                <a:spcPts val="1200"/>
              </a:spcAft>
            </a:pPr>
            <a:r>
              <a:rPr lang="en-GB" sz="1800" dirty="0">
                <a:latin typeface="Segoe UI" panose="020B0502040204020203" pitchFamily="34" charset="0"/>
                <a:cs typeface="Segoe UI" panose="020B0502040204020203" pitchFamily="34" charset="0"/>
              </a:rPr>
              <a:t>JUnit, a unit testing framework for the Java programming language, will help ensure the reliability and correctness of the new system's code.</a:t>
            </a:r>
          </a:p>
          <a:p>
            <a:pPr>
              <a:spcAft>
                <a:spcPts val="1200"/>
              </a:spcAft>
            </a:pPr>
            <a:r>
              <a:rPr lang="en-GB" sz="1800" dirty="0">
                <a:latin typeface="Segoe UI" panose="020B0502040204020203" pitchFamily="34" charset="0"/>
                <a:cs typeface="Segoe UI" panose="020B0502040204020203" pitchFamily="34" charset="0"/>
              </a:rPr>
              <a:t>Selenium, a tool for automating web browsers, will be used for testing the web application's functionality and ensuring it behaves as expected.</a:t>
            </a:r>
          </a:p>
          <a:p>
            <a:pPr marL="0" indent="0">
              <a:spcAft>
                <a:spcPts val="1200"/>
              </a:spcAft>
              <a:buNone/>
            </a:pPr>
            <a:endParaRPr lang="en-GB" sz="1800" dirty="0">
              <a:latin typeface="Segoe UI" panose="020B0502040204020203" pitchFamily="34" charset="0"/>
              <a:cs typeface="Segoe UI" panose="020B0502040204020203" pitchFamily="34" charset="0"/>
            </a:endParaRPr>
          </a:p>
          <a:p>
            <a:pPr marL="0" indent="0">
              <a:spcAft>
                <a:spcPts val="1200"/>
              </a:spcAft>
              <a:buNone/>
            </a:pPr>
            <a:endParaRPr lang="en-GB"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9028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2E5AF59-C1F8-9A59-EA30-57FF9854559F}"/>
              </a:ext>
            </a:extLst>
          </p:cNvPr>
          <p:cNvSpPr txBox="1">
            <a:spLocks/>
          </p:cNvSpPr>
          <p:nvPr/>
        </p:nvSpPr>
        <p:spPr>
          <a:xfrm>
            <a:off x="520700" y="522517"/>
            <a:ext cx="11540671" cy="615586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Documentation Tools</a:t>
            </a:r>
          </a:p>
          <a:p>
            <a:pPr>
              <a:spcAft>
                <a:spcPts val="1200"/>
              </a:spcAft>
            </a:pPr>
            <a:r>
              <a:rPr lang="en-GB" sz="1800" dirty="0">
                <a:latin typeface="Segoe UI" panose="020B0502040204020203" pitchFamily="34" charset="0"/>
                <a:cs typeface="Segoe UI" panose="020B0502040204020203" pitchFamily="34" charset="0"/>
              </a:rPr>
              <a:t>Microsoft Word and Confluence will be used for project documentation, recording everything from project requirements to test cases and results.</a:t>
            </a:r>
          </a:p>
          <a:p>
            <a:pPr>
              <a:spcAft>
                <a:spcPts val="1200"/>
              </a:spcAft>
            </a:pPr>
            <a:r>
              <a:rPr lang="en-GB" sz="1800" dirty="0">
                <a:latin typeface="Segoe UI" panose="020B0502040204020203" pitchFamily="34" charset="0"/>
                <a:cs typeface="Segoe UI" panose="020B0502040204020203" pitchFamily="34" charset="0"/>
              </a:rPr>
              <a:t>Markdown will be used for maintaining documentation alongside the codebase, making it easier to understand the code's purpose and functionality.</a:t>
            </a:r>
          </a:p>
          <a:p>
            <a:pPr marL="0" indent="0">
              <a:spcAft>
                <a:spcPts val="1200"/>
              </a:spcAft>
              <a:buFont typeface="Arial" panose="020B0604020202020204" pitchFamily="34" charset="0"/>
              <a:buNone/>
            </a:pPr>
            <a:endParaRPr lang="en-GB" sz="1800" dirty="0">
              <a:latin typeface="Segoe UI" panose="020B0502040204020203" pitchFamily="34" charset="0"/>
              <a:cs typeface="Segoe UI" panose="020B0502040204020203" pitchFamily="34" charset="0"/>
            </a:endParaRPr>
          </a:p>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Design Tools</a:t>
            </a:r>
          </a:p>
          <a:p>
            <a:pPr>
              <a:spcAft>
                <a:spcPts val="1200"/>
              </a:spcAft>
            </a:pPr>
            <a:r>
              <a:rPr lang="en-GB" sz="1800" dirty="0">
                <a:latin typeface="Segoe UI" panose="020B0502040204020203" pitchFamily="34" charset="0"/>
                <a:cs typeface="Segoe UI" panose="020B0502040204020203" pitchFamily="34" charset="0"/>
              </a:rPr>
              <a:t>Figma and Adobe XD will be used to create the application's user interface and experience designs, helping to ensure the application is user-friendly and visually appealing.</a:t>
            </a:r>
          </a:p>
          <a:p>
            <a:pPr marL="0" indent="0">
              <a:spcAft>
                <a:spcPts val="1200"/>
              </a:spcAft>
              <a:buFont typeface="Arial" panose="020B0604020202020204" pitchFamily="34" charset="0"/>
              <a:buNone/>
            </a:pPr>
            <a:endParaRPr lang="en-GB" sz="1800" dirty="0">
              <a:latin typeface="Segoe UI" panose="020B0502040204020203" pitchFamily="34" charset="0"/>
              <a:cs typeface="Segoe UI" panose="020B0502040204020203" pitchFamily="34" charset="0"/>
            </a:endParaRPr>
          </a:p>
          <a:p>
            <a:pPr marL="0" indent="0">
              <a:spcAft>
                <a:spcPts val="1200"/>
              </a:spcAft>
              <a:buNone/>
            </a:pPr>
            <a:r>
              <a:rPr lang="en-GB" sz="1800" b="1" dirty="0">
                <a:latin typeface="Segoe UI" panose="020B0502040204020203" pitchFamily="34" charset="0"/>
                <a:cs typeface="Segoe UI" panose="020B0502040204020203" pitchFamily="34" charset="0"/>
              </a:rPr>
              <a:t>Maintenance Tools</a:t>
            </a:r>
          </a:p>
          <a:p>
            <a:pPr>
              <a:spcAft>
                <a:spcPts val="1200"/>
              </a:spcAft>
            </a:pPr>
            <a:r>
              <a:rPr lang="en-GB" sz="1800" dirty="0">
                <a:latin typeface="Segoe UI" panose="020B0502040204020203" pitchFamily="34" charset="0"/>
                <a:cs typeface="Segoe UI" panose="020B0502040204020203" pitchFamily="34" charset="0"/>
              </a:rPr>
              <a:t>Jira, an issue and project tracking tool, and GitHub, a web-based hosting service for version control, will be used for tracking bugs, managing tasks, and maintaining the application's codebase.</a:t>
            </a:r>
          </a:p>
          <a:p>
            <a:pPr marL="0" indent="0">
              <a:spcAft>
                <a:spcPts val="1200"/>
              </a:spcAft>
              <a:buNone/>
            </a:pPr>
            <a:endParaRPr lang="en-GB"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67214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2E5AF59-C1F8-9A59-EA30-57FF9854559F}"/>
              </a:ext>
            </a:extLst>
          </p:cNvPr>
          <p:cNvSpPr txBox="1">
            <a:spLocks/>
          </p:cNvSpPr>
          <p:nvPr/>
        </p:nvSpPr>
        <p:spPr>
          <a:xfrm>
            <a:off x="520700" y="522517"/>
            <a:ext cx="11540671" cy="615586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Analysis Tools</a:t>
            </a:r>
          </a:p>
          <a:p>
            <a:pPr>
              <a:spcAft>
                <a:spcPts val="1200"/>
              </a:spcAft>
            </a:pPr>
            <a:r>
              <a:rPr lang="en-GB" sz="1800" dirty="0">
                <a:latin typeface="Segoe UI" panose="020B0502040204020203" pitchFamily="34" charset="0"/>
                <a:cs typeface="Segoe UI" panose="020B0502040204020203" pitchFamily="34" charset="0"/>
              </a:rPr>
              <a:t>Tableau, RapidMiner, and Google Analytics will be used for data analysis, helping the BAUHINIA team to understand their business better, make data-driven decisions, and improve their operations.</a:t>
            </a:r>
          </a:p>
          <a:p>
            <a:pPr marL="0" indent="0">
              <a:spcAft>
                <a:spcPts val="1200"/>
              </a:spcAft>
              <a:buFont typeface="Arial" panose="020B0604020202020204" pitchFamily="34" charset="0"/>
              <a:buNone/>
            </a:pPr>
            <a:endParaRPr lang="en-GB" sz="1800" dirty="0">
              <a:latin typeface="Segoe UI" panose="020B0502040204020203" pitchFamily="34" charset="0"/>
              <a:cs typeface="Segoe UI" panose="020B0502040204020203" pitchFamily="34" charset="0"/>
            </a:endParaRPr>
          </a:p>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Process Modelling Tools</a:t>
            </a:r>
          </a:p>
          <a:p>
            <a:pPr>
              <a:spcAft>
                <a:spcPts val="1200"/>
              </a:spcAft>
            </a:pPr>
            <a:r>
              <a:rPr lang="en-GB" sz="1800" dirty="0">
                <a:latin typeface="Segoe UI" panose="020B0502040204020203" pitchFamily="34" charset="0"/>
                <a:cs typeface="Segoe UI" panose="020B0502040204020203" pitchFamily="34" charset="0"/>
              </a:rPr>
              <a:t>Bizagi and Microsoft Visio will be used for process modelling, helping to visualize the project's workflow and understand how different processes interconnect.</a:t>
            </a:r>
          </a:p>
          <a:p>
            <a:pPr marL="0" indent="0">
              <a:spcAft>
                <a:spcPts val="1200"/>
              </a:spcAft>
              <a:buFont typeface="Arial" panose="020B0604020202020204" pitchFamily="34" charset="0"/>
              <a:buNone/>
            </a:pPr>
            <a:endParaRPr lang="en-GB" sz="1800" dirty="0">
              <a:latin typeface="Segoe UI" panose="020B0502040204020203" pitchFamily="34" charset="0"/>
              <a:cs typeface="Segoe UI" panose="020B0502040204020203" pitchFamily="34" charset="0"/>
            </a:endParaRPr>
          </a:p>
          <a:p>
            <a:pPr marL="0" indent="0">
              <a:spcAft>
                <a:spcPts val="1200"/>
              </a:spcAft>
              <a:buNone/>
            </a:pPr>
            <a:r>
              <a:rPr lang="en-GB" sz="1800" b="1" dirty="0">
                <a:latin typeface="Segoe UI" panose="020B0502040204020203" pitchFamily="34" charset="0"/>
                <a:cs typeface="Segoe UI" panose="020B0502040204020203" pitchFamily="34" charset="0"/>
              </a:rPr>
              <a:t>Prototyping Tools</a:t>
            </a:r>
          </a:p>
          <a:p>
            <a:pPr>
              <a:spcAft>
                <a:spcPts val="1200"/>
              </a:spcAft>
            </a:pPr>
            <a:r>
              <a:rPr lang="en-GB" sz="1800" dirty="0">
                <a:latin typeface="Segoe UI" panose="020B0502040204020203" pitchFamily="34" charset="0"/>
                <a:cs typeface="Segoe UI" panose="020B0502040204020203" pitchFamily="34" charset="0"/>
              </a:rPr>
              <a:t>Figma and Balsamiq will be used for creating functional prototypes of the application. These prototypes allow for user testing and feedback before the development phase.</a:t>
            </a:r>
          </a:p>
        </p:txBody>
      </p:sp>
    </p:spTree>
    <p:extLst>
      <p:ext uri="{BB962C8B-B14F-4D97-AF65-F5344CB8AC3E}">
        <p14:creationId xmlns:p14="http://schemas.microsoft.com/office/powerpoint/2010/main" val="2695172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2E5AF59-C1F8-9A59-EA30-57FF9854559F}"/>
              </a:ext>
            </a:extLst>
          </p:cNvPr>
          <p:cNvSpPr txBox="1">
            <a:spLocks/>
          </p:cNvSpPr>
          <p:nvPr/>
        </p:nvSpPr>
        <p:spPr>
          <a:xfrm>
            <a:off x="520700" y="620487"/>
            <a:ext cx="11540671" cy="194309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Development Technique</a:t>
            </a:r>
          </a:p>
          <a:p>
            <a:pPr marL="0" indent="0">
              <a:spcAft>
                <a:spcPts val="1200"/>
              </a:spcAft>
              <a:buFont typeface="Arial" panose="020B0604020202020204" pitchFamily="34" charset="0"/>
              <a:buNone/>
            </a:pPr>
            <a:r>
              <a:rPr lang="en-GB" sz="1800" dirty="0">
                <a:latin typeface="Segoe UI" panose="020B0502040204020203" pitchFamily="34" charset="0"/>
                <a:cs typeface="Segoe UI" panose="020B0502040204020203" pitchFamily="34" charset="0"/>
              </a:rPr>
              <a:t>The Agile Scrum development technique has been selected for the BAUHINIA project. This method values flexibility, customer satisfaction, and collaborative problem solving, making it well-suited for a project of this nature.</a:t>
            </a:r>
          </a:p>
        </p:txBody>
      </p:sp>
      <p:pic>
        <p:nvPicPr>
          <p:cNvPr id="7" name="Picture 6" descr="A cartoon of a person standing next to arrows&#10;&#10;Description automatically generated">
            <a:extLst>
              <a:ext uri="{FF2B5EF4-FFF2-40B4-BE49-F238E27FC236}">
                <a16:creationId xmlns:a16="http://schemas.microsoft.com/office/drawing/2014/main" id="{05D7EF07-0AE5-2DE5-07B6-1AD4B67ACF04}"/>
              </a:ext>
            </a:extLst>
          </p:cNvPr>
          <p:cNvPicPr>
            <a:picLocks noChangeAspect="1"/>
          </p:cNvPicPr>
          <p:nvPr/>
        </p:nvPicPr>
        <p:blipFill>
          <a:blip r:embed="rId2"/>
          <a:stretch>
            <a:fillRect/>
          </a:stretch>
        </p:blipFill>
        <p:spPr>
          <a:xfrm>
            <a:off x="1403706" y="2464276"/>
            <a:ext cx="9774657" cy="4344292"/>
          </a:xfrm>
          <a:prstGeom prst="rect">
            <a:avLst/>
          </a:prstGeom>
        </p:spPr>
      </p:pic>
    </p:spTree>
    <p:extLst>
      <p:ext uri="{BB962C8B-B14F-4D97-AF65-F5344CB8AC3E}">
        <p14:creationId xmlns:p14="http://schemas.microsoft.com/office/powerpoint/2010/main" val="2455815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2E5AF59-C1F8-9A59-EA30-57FF9854559F}"/>
              </a:ext>
            </a:extLst>
          </p:cNvPr>
          <p:cNvSpPr txBox="1">
            <a:spLocks/>
          </p:cNvSpPr>
          <p:nvPr/>
        </p:nvSpPr>
        <p:spPr>
          <a:xfrm>
            <a:off x="520700" y="2457450"/>
            <a:ext cx="11540671" cy="194309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Diagrams</a:t>
            </a:r>
          </a:p>
          <a:p>
            <a:pPr marL="0" indent="0">
              <a:spcAft>
                <a:spcPts val="1200"/>
              </a:spcAft>
              <a:buFont typeface="Arial" panose="020B0604020202020204" pitchFamily="34" charset="0"/>
              <a:buNone/>
            </a:pPr>
            <a:r>
              <a:rPr lang="en-GB" sz="1800" dirty="0">
                <a:latin typeface="Segoe UI" panose="020B0502040204020203" pitchFamily="34" charset="0"/>
                <a:cs typeface="Segoe UI" panose="020B0502040204020203" pitchFamily="34" charset="0"/>
              </a:rPr>
              <a:t>A series of diagrams have been developed, including the ERD Diagram, Class Diagram, Use Case Diagram, Sequence Diagrams, and Logical Database Diagram Design. These diagrams will provide a visual representation of the application and its processes, aiding both development and understanding of the system.</a:t>
            </a:r>
          </a:p>
        </p:txBody>
      </p:sp>
    </p:spTree>
    <p:extLst>
      <p:ext uri="{BB962C8B-B14F-4D97-AF65-F5344CB8AC3E}">
        <p14:creationId xmlns:p14="http://schemas.microsoft.com/office/powerpoint/2010/main" val="240610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87828" y="244929"/>
            <a:ext cx="3725064" cy="623435"/>
          </a:xfrm>
        </p:spPr>
        <p:txBody>
          <a:bodyPr/>
          <a:lstStyle/>
          <a:p>
            <a:r>
              <a:rPr lang="en-US">
                <a:solidFill>
                  <a:srgbClr val="FFFF00"/>
                </a:solidFill>
                <a:highlight>
                  <a:srgbClr val="000000"/>
                </a:highlight>
              </a:rPr>
              <a:t>ERD Diagram</a:t>
            </a:r>
            <a:endParaRPr lang="en-US" dirty="0">
              <a:solidFill>
                <a:srgbClr val="FFFF00"/>
              </a:solidFill>
              <a:highlight>
                <a:srgbClr val="000000"/>
              </a:highlight>
            </a:endParaRPr>
          </a:p>
        </p:txBody>
      </p:sp>
      <p:pic>
        <p:nvPicPr>
          <p:cNvPr id="30" name="Picture 29" descr="A picture containing screenshot, circle, pattern, symmetry&#10;&#10;Description automatically generated">
            <a:extLst>
              <a:ext uri="{FF2B5EF4-FFF2-40B4-BE49-F238E27FC236}">
                <a16:creationId xmlns:a16="http://schemas.microsoft.com/office/drawing/2014/main" id="{C7CA2E76-F3E7-C810-3534-6481DF9AF2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33550" y="130313"/>
            <a:ext cx="6076950" cy="6486525"/>
          </a:xfrm>
          <a:prstGeom prst="rect">
            <a:avLst/>
          </a:prstGeom>
          <a:noFill/>
          <a:ln>
            <a:noFill/>
          </a:ln>
        </p:spPr>
      </p:pic>
    </p:spTree>
    <p:extLst>
      <p:ext uri="{BB962C8B-B14F-4D97-AF65-F5344CB8AC3E}">
        <p14:creationId xmlns:p14="http://schemas.microsoft.com/office/powerpoint/2010/main" val="2273424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87828" y="244929"/>
            <a:ext cx="3725064" cy="623435"/>
          </a:xfrm>
        </p:spPr>
        <p:txBody>
          <a:bodyPr/>
          <a:lstStyle/>
          <a:p>
            <a:r>
              <a:rPr lang="en-US" dirty="0">
                <a:solidFill>
                  <a:srgbClr val="FFFF00"/>
                </a:solidFill>
                <a:highlight>
                  <a:srgbClr val="000000"/>
                </a:highlight>
              </a:rPr>
              <a:t>Class Diagram</a:t>
            </a:r>
          </a:p>
        </p:txBody>
      </p:sp>
      <p:pic>
        <p:nvPicPr>
          <p:cNvPr id="3" name="Picture 2">
            <a:extLst>
              <a:ext uri="{FF2B5EF4-FFF2-40B4-BE49-F238E27FC236}">
                <a16:creationId xmlns:a16="http://schemas.microsoft.com/office/drawing/2014/main" id="{ED128394-5C56-BADE-7975-EB9602432D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6550" y="183696"/>
            <a:ext cx="6356985" cy="6429375"/>
          </a:xfrm>
          <a:prstGeom prst="rect">
            <a:avLst/>
          </a:prstGeom>
          <a:noFill/>
          <a:ln>
            <a:noFill/>
          </a:ln>
        </p:spPr>
      </p:pic>
    </p:spTree>
    <p:extLst>
      <p:ext uri="{BB962C8B-B14F-4D97-AF65-F5344CB8AC3E}">
        <p14:creationId xmlns:p14="http://schemas.microsoft.com/office/powerpoint/2010/main" val="3057500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87828" y="244929"/>
            <a:ext cx="3725064" cy="623435"/>
          </a:xfrm>
        </p:spPr>
        <p:txBody>
          <a:bodyPr/>
          <a:lstStyle/>
          <a:p>
            <a:r>
              <a:rPr lang="en-US" dirty="0">
                <a:solidFill>
                  <a:srgbClr val="FFFF00"/>
                </a:solidFill>
                <a:highlight>
                  <a:srgbClr val="000000"/>
                </a:highlight>
              </a:rPr>
              <a:t>Use Case Diagram</a:t>
            </a:r>
          </a:p>
        </p:txBody>
      </p:sp>
      <p:pic>
        <p:nvPicPr>
          <p:cNvPr id="1026" name="Picture 2">
            <a:extLst>
              <a:ext uri="{FF2B5EF4-FFF2-40B4-BE49-F238E27FC236}">
                <a16:creationId xmlns:a16="http://schemas.microsoft.com/office/drawing/2014/main" id="{D70C2106-E699-B53A-3ADA-78D167668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9502" y="0"/>
            <a:ext cx="63198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181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87828" y="244929"/>
            <a:ext cx="4327072" cy="623435"/>
          </a:xfrm>
        </p:spPr>
        <p:txBody>
          <a:bodyPr>
            <a:normAutofit fontScale="90000"/>
          </a:bodyPr>
          <a:lstStyle/>
          <a:p>
            <a:r>
              <a:rPr lang="en-US" dirty="0">
                <a:solidFill>
                  <a:srgbClr val="FFFF00"/>
                </a:solidFill>
                <a:highlight>
                  <a:srgbClr val="000000"/>
                </a:highlight>
              </a:rPr>
              <a:t>Sequence Diagram - 1</a:t>
            </a:r>
          </a:p>
        </p:txBody>
      </p:sp>
      <p:pic>
        <p:nvPicPr>
          <p:cNvPr id="3" name="Picture 2">
            <a:extLst>
              <a:ext uri="{FF2B5EF4-FFF2-40B4-BE49-F238E27FC236}">
                <a16:creationId xmlns:a16="http://schemas.microsoft.com/office/drawing/2014/main" id="{DC5FC029-4BFB-73D4-4DBE-2113777CC9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1406" y="709612"/>
            <a:ext cx="6405245" cy="5438775"/>
          </a:xfrm>
          <a:prstGeom prst="rect">
            <a:avLst/>
          </a:prstGeom>
          <a:noFill/>
          <a:ln>
            <a:noFill/>
          </a:ln>
        </p:spPr>
      </p:pic>
      <p:sp>
        <p:nvSpPr>
          <p:cNvPr id="7" name="Text Placeholder 6">
            <a:extLst>
              <a:ext uri="{FF2B5EF4-FFF2-40B4-BE49-F238E27FC236}">
                <a16:creationId xmlns:a16="http://schemas.microsoft.com/office/drawing/2014/main" id="{BF7E198A-BAE0-8CA6-FF82-C9E3CD7F13D5}"/>
              </a:ext>
            </a:extLst>
          </p:cNvPr>
          <p:cNvSpPr>
            <a:spLocks noGrp="1"/>
          </p:cNvSpPr>
          <p:nvPr>
            <p:ph type="body" sz="quarter" idx="13"/>
          </p:nvPr>
        </p:nvSpPr>
        <p:spPr/>
        <p:txBody>
          <a:bodyPr>
            <a:normAutofit lnSpcReduction="10000"/>
          </a:bodyPr>
          <a:lstStyle/>
          <a:p>
            <a:endParaRPr lang="en-US"/>
          </a:p>
        </p:txBody>
      </p:sp>
      <p:sp>
        <p:nvSpPr>
          <p:cNvPr id="8" name="Content Placeholder 2">
            <a:extLst>
              <a:ext uri="{FF2B5EF4-FFF2-40B4-BE49-F238E27FC236}">
                <a16:creationId xmlns:a16="http://schemas.microsoft.com/office/drawing/2014/main" id="{E287B7EC-32BD-5963-083C-558E0AC86238}"/>
              </a:ext>
            </a:extLst>
          </p:cNvPr>
          <p:cNvSpPr txBox="1">
            <a:spLocks/>
          </p:cNvSpPr>
          <p:nvPr/>
        </p:nvSpPr>
        <p:spPr>
          <a:xfrm>
            <a:off x="190926" y="5482149"/>
            <a:ext cx="5433204" cy="36512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effectLst/>
                <a:latin typeface="Times New Roman" panose="02020603050405020304" pitchFamily="18" charset="0"/>
                <a:ea typeface="Calibri" panose="020F0502020204030204" pitchFamily="34" charset="0"/>
                <a:cs typeface="Iskoola Pota" panose="020B0502040204020203" pitchFamily="34" charset="0"/>
              </a:rPr>
              <a:t>Customer Places an Order</a:t>
            </a:r>
            <a:endParaRPr lang="en-US" dirty="0"/>
          </a:p>
        </p:txBody>
      </p:sp>
    </p:spTree>
    <p:extLst>
      <p:ext uri="{BB962C8B-B14F-4D97-AF65-F5344CB8AC3E}">
        <p14:creationId xmlns:p14="http://schemas.microsoft.com/office/powerpoint/2010/main" val="27231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3BD17-A7FE-4352-9D7A-10482C6865A6}"/>
              </a:ext>
            </a:extLst>
          </p:cNvPr>
          <p:cNvSpPr>
            <a:spLocks noGrp="1"/>
          </p:cNvSpPr>
          <p:nvPr>
            <p:ph type="title"/>
          </p:nvPr>
        </p:nvSpPr>
        <p:spPr>
          <a:xfrm>
            <a:off x="444500" y="412137"/>
            <a:ext cx="9146972" cy="640080"/>
          </a:xfrm>
        </p:spPr>
        <p:txBody>
          <a:bodyPr/>
          <a:lstStyle/>
          <a:p>
            <a:r>
              <a:rPr lang="en-US" b="1" dirty="0">
                <a:latin typeface="Segoe UI Semibold" panose="020B0502040204020203" pitchFamily="34" charset="0"/>
                <a:cs typeface="Segoe UI Semibold" panose="020B0502040204020203" pitchFamily="34" charset="0"/>
              </a:rPr>
              <a:t>Business Application Overview</a:t>
            </a:r>
          </a:p>
        </p:txBody>
      </p:sp>
      <p:sp>
        <p:nvSpPr>
          <p:cNvPr id="7" name="Content Placeholder 2">
            <a:extLst>
              <a:ext uri="{FF2B5EF4-FFF2-40B4-BE49-F238E27FC236}">
                <a16:creationId xmlns:a16="http://schemas.microsoft.com/office/drawing/2014/main" id="{679B6C16-5411-A043-6CB9-CEE637FEEFB4}"/>
              </a:ext>
            </a:extLst>
          </p:cNvPr>
          <p:cNvSpPr txBox="1">
            <a:spLocks/>
          </p:cNvSpPr>
          <p:nvPr/>
        </p:nvSpPr>
        <p:spPr>
          <a:xfrm>
            <a:off x="325664" y="1932216"/>
            <a:ext cx="11540671" cy="507426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Introduction to BAUHINIA Project</a:t>
            </a:r>
          </a:p>
          <a:p>
            <a:pPr>
              <a:spcAft>
                <a:spcPts val="1200"/>
              </a:spcAft>
            </a:pPr>
            <a:r>
              <a:rPr lang="en-GB" sz="1800" dirty="0">
                <a:latin typeface="Segoe UI" panose="020B0502040204020203" pitchFamily="34" charset="0"/>
                <a:cs typeface="Segoe UI" panose="020B0502040204020203" pitchFamily="34" charset="0"/>
              </a:rPr>
              <a:t>The BAUHINIA project aims to revolutionize the way BAUHINIA Clothing handles its business operations.</a:t>
            </a:r>
          </a:p>
          <a:p>
            <a:pPr>
              <a:spcAft>
                <a:spcPts val="1200"/>
              </a:spcAft>
            </a:pPr>
            <a:r>
              <a:rPr lang="en-GB" sz="1800" dirty="0">
                <a:latin typeface="Segoe UI" panose="020B0502040204020203" pitchFamily="34" charset="0"/>
                <a:cs typeface="Segoe UI" panose="020B0502040204020203" pitchFamily="34" charset="0"/>
              </a:rPr>
              <a:t>By moving from a social-media-based ordering system to a full-fledged online solution, BAUHINIA is set to improve customer engagement and streamline their inventory management.</a:t>
            </a:r>
          </a:p>
          <a:p>
            <a:pPr>
              <a:spcAft>
                <a:spcPts val="1200"/>
              </a:spcAft>
            </a:pPr>
            <a:r>
              <a:rPr lang="en-GB" sz="1800" dirty="0">
                <a:latin typeface="Segoe UI" panose="020B0502040204020203" pitchFamily="34" charset="0"/>
                <a:cs typeface="Segoe UI" panose="020B0502040204020203" pitchFamily="34" charset="0"/>
              </a:rPr>
              <a:t>The BAUHINIA Project is an initiative by AKL Software to address the operational challenges of BAUHINIA, a popular clothing brand in Sri Lanka.</a:t>
            </a:r>
          </a:p>
          <a:p>
            <a:pPr>
              <a:spcAft>
                <a:spcPts val="1200"/>
              </a:spcAft>
            </a:pPr>
            <a:r>
              <a:rPr lang="en-GB" sz="1800" dirty="0">
                <a:latin typeface="Segoe UI" panose="020B0502040204020203" pitchFamily="34" charset="0"/>
                <a:cs typeface="Segoe UI" panose="020B0502040204020203" pitchFamily="34" charset="0"/>
              </a:rPr>
              <a:t>Moving away from the constraints of social-media-based ordering, the project is an </a:t>
            </a:r>
            <a:r>
              <a:rPr lang="en-GB" sz="1800" dirty="0" err="1">
                <a:latin typeface="Segoe UI" panose="020B0502040204020203" pitchFamily="34" charset="0"/>
                <a:cs typeface="Segoe UI" panose="020B0502040204020203" pitchFamily="34" charset="0"/>
              </a:rPr>
              <a:t>endeavor</a:t>
            </a:r>
            <a:r>
              <a:rPr lang="en-GB" sz="1800" dirty="0">
                <a:latin typeface="Segoe UI" panose="020B0502040204020203" pitchFamily="34" charset="0"/>
                <a:cs typeface="Segoe UI" panose="020B0502040204020203" pitchFamily="34" charset="0"/>
              </a:rPr>
              <a:t> to leverage the power of agile software development and create an online solution.</a:t>
            </a:r>
          </a:p>
          <a:p>
            <a:pPr marL="0" indent="0">
              <a:spcAft>
                <a:spcPts val="1200"/>
              </a:spcAft>
              <a:buFont typeface="Arial" panose="020B0604020202020204" pitchFamily="34" charset="0"/>
              <a:buNone/>
            </a:pPr>
            <a:endParaRPr lang="en-GB"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79432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87828" y="244929"/>
            <a:ext cx="4327072" cy="623435"/>
          </a:xfrm>
        </p:spPr>
        <p:txBody>
          <a:bodyPr>
            <a:normAutofit fontScale="90000"/>
          </a:bodyPr>
          <a:lstStyle/>
          <a:p>
            <a:r>
              <a:rPr lang="en-US" dirty="0">
                <a:solidFill>
                  <a:srgbClr val="FFFF00"/>
                </a:solidFill>
                <a:highlight>
                  <a:srgbClr val="000000"/>
                </a:highlight>
              </a:rPr>
              <a:t>Sequence Diagram - 2</a:t>
            </a:r>
          </a:p>
        </p:txBody>
      </p:sp>
      <p:pic>
        <p:nvPicPr>
          <p:cNvPr id="4" name="Picture 3">
            <a:extLst>
              <a:ext uri="{FF2B5EF4-FFF2-40B4-BE49-F238E27FC236}">
                <a16:creationId xmlns:a16="http://schemas.microsoft.com/office/drawing/2014/main" id="{8A80157E-032E-09C0-D7AB-BBF94E16BE2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2240" y="323850"/>
            <a:ext cx="6635750" cy="6210300"/>
          </a:xfrm>
          <a:prstGeom prst="rect">
            <a:avLst/>
          </a:prstGeom>
          <a:noFill/>
          <a:ln>
            <a:noFill/>
          </a:ln>
        </p:spPr>
      </p:pic>
      <p:sp>
        <p:nvSpPr>
          <p:cNvPr id="5" name="Content Placeholder 2">
            <a:extLst>
              <a:ext uri="{FF2B5EF4-FFF2-40B4-BE49-F238E27FC236}">
                <a16:creationId xmlns:a16="http://schemas.microsoft.com/office/drawing/2014/main" id="{736CB446-C2E6-AA92-C5EB-9DF61AF1CDCE}"/>
              </a:ext>
            </a:extLst>
          </p:cNvPr>
          <p:cNvSpPr>
            <a:spLocks noGrp="1"/>
          </p:cNvSpPr>
          <p:nvPr>
            <p:ph type="body" sz="quarter" idx="13"/>
          </p:nvPr>
        </p:nvSpPr>
        <p:spPr>
          <a:xfrm>
            <a:off x="190926" y="5482149"/>
            <a:ext cx="5433204" cy="365125"/>
          </a:xfrm>
        </p:spPr>
        <p:txBody>
          <a:bodyPr vert="horz" lIns="91440" tIns="45720" rIns="91440" bIns="45720" rtlCol="0" anchor="t">
            <a:normAutofit/>
          </a:bodyPr>
          <a:lstStyle/>
          <a:p>
            <a:r>
              <a:rPr lang="en-US" sz="1800" b="1" dirty="0">
                <a:effectLst/>
                <a:latin typeface="Times New Roman" panose="02020603050405020304" pitchFamily="18" charset="0"/>
                <a:ea typeface="Calibri" panose="020F0502020204030204" pitchFamily="34" charset="0"/>
                <a:cs typeface="Iskoola Pota" panose="020B0502040204020203" pitchFamily="34" charset="0"/>
              </a:rPr>
              <a:t>Staff Updates Inventory</a:t>
            </a:r>
            <a:endParaRPr lang="en-US" dirty="0"/>
          </a:p>
        </p:txBody>
      </p:sp>
    </p:spTree>
    <p:extLst>
      <p:ext uri="{BB962C8B-B14F-4D97-AF65-F5344CB8AC3E}">
        <p14:creationId xmlns:p14="http://schemas.microsoft.com/office/powerpoint/2010/main" val="1285961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87828" y="244929"/>
            <a:ext cx="4327072" cy="623435"/>
          </a:xfrm>
        </p:spPr>
        <p:txBody>
          <a:bodyPr>
            <a:normAutofit fontScale="90000"/>
          </a:bodyPr>
          <a:lstStyle/>
          <a:p>
            <a:r>
              <a:rPr lang="en-US" dirty="0">
                <a:solidFill>
                  <a:srgbClr val="FFFF00"/>
                </a:solidFill>
                <a:highlight>
                  <a:srgbClr val="000000"/>
                </a:highlight>
              </a:rPr>
              <a:t>Sequence Diagram - 3</a:t>
            </a:r>
          </a:p>
        </p:txBody>
      </p:sp>
      <p:pic>
        <p:nvPicPr>
          <p:cNvPr id="3" name="Picture 2">
            <a:extLst>
              <a:ext uri="{FF2B5EF4-FFF2-40B4-BE49-F238E27FC236}">
                <a16:creationId xmlns:a16="http://schemas.microsoft.com/office/drawing/2014/main" id="{60305578-5765-F4E4-2047-9975D142143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9847" y="300038"/>
            <a:ext cx="6664325" cy="6257925"/>
          </a:xfrm>
          <a:prstGeom prst="rect">
            <a:avLst/>
          </a:prstGeom>
          <a:noFill/>
          <a:ln>
            <a:noFill/>
          </a:ln>
        </p:spPr>
      </p:pic>
      <p:sp>
        <p:nvSpPr>
          <p:cNvPr id="5" name="Content Placeholder 2">
            <a:extLst>
              <a:ext uri="{FF2B5EF4-FFF2-40B4-BE49-F238E27FC236}">
                <a16:creationId xmlns:a16="http://schemas.microsoft.com/office/drawing/2014/main" id="{4E854289-0B06-AF4B-5C7B-D2FBB4D9A071}"/>
              </a:ext>
            </a:extLst>
          </p:cNvPr>
          <p:cNvSpPr>
            <a:spLocks noGrp="1"/>
          </p:cNvSpPr>
          <p:nvPr>
            <p:ph type="body" sz="quarter" idx="13"/>
          </p:nvPr>
        </p:nvSpPr>
        <p:spPr>
          <a:xfrm>
            <a:off x="190926" y="5482149"/>
            <a:ext cx="5433204" cy="365125"/>
          </a:xfrm>
        </p:spPr>
        <p:txBody>
          <a:bodyPr vert="horz" lIns="91440" tIns="45720" rIns="91440" bIns="45720" rtlCol="0" anchor="t">
            <a:normAutofit/>
          </a:bodyPr>
          <a:lstStyle/>
          <a:p>
            <a:r>
              <a:rPr lang="en-US" sz="1800" b="1" dirty="0">
                <a:effectLst/>
                <a:latin typeface="Times New Roman" panose="02020603050405020304" pitchFamily="18" charset="0"/>
                <a:ea typeface="Calibri" panose="020F0502020204030204" pitchFamily="34" charset="0"/>
                <a:cs typeface="Iskoola Pota" panose="020B0502040204020203" pitchFamily="34" charset="0"/>
              </a:rPr>
              <a:t>Customer Tracks an Order</a:t>
            </a:r>
            <a:endParaRPr lang="en-US" dirty="0"/>
          </a:p>
        </p:txBody>
      </p:sp>
    </p:spTree>
    <p:extLst>
      <p:ext uri="{BB962C8B-B14F-4D97-AF65-F5344CB8AC3E}">
        <p14:creationId xmlns:p14="http://schemas.microsoft.com/office/powerpoint/2010/main" val="2638879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87828" y="244929"/>
            <a:ext cx="4327072" cy="623435"/>
          </a:xfrm>
        </p:spPr>
        <p:txBody>
          <a:bodyPr>
            <a:normAutofit fontScale="90000"/>
          </a:bodyPr>
          <a:lstStyle/>
          <a:p>
            <a:r>
              <a:rPr lang="en-US" dirty="0">
                <a:solidFill>
                  <a:srgbClr val="FFFF00"/>
                </a:solidFill>
                <a:highlight>
                  <a:srgbClr val="000000"/>
                </a:highlight>
              </a:rPr>
              <a:t>Sequence Diagram - 4</a:t>
            </a:r>
          </a:p>
        </p:txBody>
      </p:sp>
      <p:pic>
        <p:nvPicPr>
          <p:cNvPr id="4" name="Picture 3">
            <a:extLst>
              <a:ext uri="{FF2B5EF4-FFF2-40B4-BE49-F238E27FC236}">
                <a16:creationId xmlns:a16="http://schemas.microsoft.com/office/drawing/2014/main" id="{C5A07FF3-BF94-2EEC-519B-DCBD9AFAD33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6729" y="335868"/>
            <a:ext cx="4441713" cy="6522132"/>
          </a:xfrm>
          <a:prstGeom prst="rect">
            <a:avLst/>
          </a:prstGeom>
          <a:noFill/>
          <a:ln>
            <a:noFill/>
          </a:ln>
        </p:spPr>
      </p:pic>
      <p:sp>
        <p:nvSpPr>
          <p:cNvPr id="5" name="Content Placeholder 2">
            <a:extLst>
              <a:ext uri="{FF2B5EF4-FFF2-40B4-BE49-F238E27FC236}">
                <a16:creationId xmlns:a16="http://schemas.microsoft.com/office/drawing/2014/main" id="{9E2D9B22-CAA2-09E2-48ED-3ACB808E12A4}"/>
              </a:ext>
            </a:extLst>
          </p:cNvPr>
          <p:cNvSpPr>
            <a:spLocks noGrp="1"/>
          </p:cNvSpPr>
          <p:nvPr>
            <p:ph type="body" sz="quarter" idx="13"/>
          </p:nvPr>
        </p:nvSpPr>
        <p:spPr>
          <a:xfrm>
            <a:off x="190926" y="5482149"/>
            <a:ext cx="5433204" cy="365125"/>
          </a:xfrm>
        </p:spPr>
        <p:txBody>
          <a:bodyPr vert="horz" lIns="91440" tIns="45720" rIns="91440" bIns="45720" rtlCol="0" anchor="t">
            <a:normAutofit/>
          </a:bodyPr>
          <a:lstStyle/>
          <a:p>
            <a:r>
              <a:rPr lang="en-US" sz="1800" b="1" dirty="0">
                <a:effectLst/>
                <a:latin typeface="Times New Roman" panose="02020603050405020304" pitchFamily="18" charset="0"/>
                <a:ea typeface="Calibri" panose="020F0502020204030204" pitchFamily="34" charset="0"/>
                <a:cs typeface="Iskoola Pota" panose="020B0502040204020203" pitchFamily="34" charset="0"/>
              </a:rPr>
              <a:t>Staff Generates Report</a:t>
            </a:r>
            <a:endParaRPr lang="en-US" dirty="0"/>
          </a:p>
        </p:txBody>
      </p:sp>
    </p:spTree>
    <p:extLst>
      <p:ext uri="{BB962C8B-B14F-4D97-AF65-F5344CB8AC3E}">
        <p14:creationId xmlns:p14="http://schemas.microsoft.com/office/powerpoint/2010/main" val="2513020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87828" y="522515"/>
            <a:ext cx="3690258" cy="623435"/>
          </a:xfrm>
        </p:spPr>
        <p:txBody>
          <a:bodyPr>
            <a:normAutofit fontScale="90000"/>
          </a:bodyPr>
          <a:lstStyle/>
          <a:p>
            <a:r>
              <a:rPr lang="en-US" dirty="0">
                <a:solidFill>
                  <a:srgbClr val="FFFF00"/>
                </a:solidFill>
                <a:highlight>
                  <a:srgbClr val="000000"/>
                </a:highlight>
              </a:rPr>
              <a:t>Logical Database Diagram Design</a:t>
            </a:r>
          </a:p>
        </p:txBody>
      </p:sp>
      <p:pic>
        <p:nvPicPr>
          <p:cNvPr id="3" name="Picture 2">
            <a:extLst>
              <a:ext uri="{FF2B5EF4-FFF2-40B4-BE49-F238E27FC236}">
                <a16:creationId xmlns:a16="http://schemas.microsoft.com/office/drawing/2014/main" id="{E361548B-11C9-E1B5-6DBA-9178435C38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7962" y="214313"/>
            <a:ext cx="6506210" cy="6429375"/>
          </a:xfrm>
          <a:prstGeom prst="rect">
            <a:avLst/>
          </a:prstGeom>
          <a:noFill/>
          <a:ln>
            <a:noFill/>
          </a:ln>
        </p:spPr>
      </p:pic>
    </p:spTree>
    <p:extLst>
      <p:ext uri="{BB962C8B-B14F-4D97-AF65-F5344CB8AC3E}">
        <p14:creationId xmlns:p14="http://schemas.microsoft.com/office/powerpoint/2010/main" val="416788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3BD17-A7FE-4352-9D7A-10482C6865A6}"/>
              </a:ext>
            </a:extLst>
          </p:cNvPr>
          <p:cNvSpPr>
            <a:spLocks noGrp="1"/>
          </p:cNvSpPr>
          <p:nvPr>
            <p:ph type="title"/>
          </p:nvPr>
        </p:nvSpPr>
        <p:spPr>
          <a:xfrm>
            <a:off x="444500" y="412137"/>
            <a:ext cx="9146972" cy="640080"/>
          </a:xfrm>
        </p:spPr>
        <p:txBody>
          <a:bodyPr/>
          <a:lstStyle/>
          <a:p>
            <a:pPr algn="l"/>
            <a:r>
              <a:rPr lang="en-US" b="1" dirty="0">
                <a:latin typeface="Segoe UI Semibold" panose="020B0502040204020203" pitchFamily="34" charset="0"/>
                <a:cs typeface="Segoe UI Semibold" panose="020B0502040204020203" pitchFamily="34" charset="0"/>
              </a:rPr>
              <a:t>Development Strategy Document</a:t>
            </a:r>
          </a:p>
        </p:txBody>
      </p:sp>
      <p:sp>
        <p:nvSpPr>
          <p:cNvPr id="7" name="Content Placeholder 2">
            <a:extLst>
              <a:ext uri="{FF2B5EF4-FFF2-40B4-BE49-F238E27FC236}">
                <a16:creationId xmlns:a16="http://schemas.microsoft.com/office/drawing/2014/main" id="{679B6C16-5411-A043-6CB9-CEE637FEEFB4}"/>
              </a:ext>
            </a:extLst>
          </p:cNvPr>
          <p:cNvSpPr txBox="1">
            <a:spLocks/>
          </p:cNvSpPr>
          <p:nvPr/>
        </p:nvSpPr>
        <p:spPr>
          <a:xfrm>
            <a:off x="325664" y="2237015"/>
            <a:ext cx="11540671" cy="226967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Development Strategy – Introduction</a:t>
            </a:r>
          </a:p>
          <a:p>
            <a:pPr>
              <a:spcAft>
                <a:spcPts val="1200"/>
              </a:spcAft>
            </a:pPr>
            <a:r>
              <a:rPr lang="en-GB" sz="1800" dirty="0">
                <a:latin typeface="Segoe UI" panose="020B0502040204020203" pitchFamily="34" charset="0"/>
                <a:cs typeface="Segoe UI" panose="020B0502040204020203" pitchFamily="34" charset="0"/>
              </a:rPr>
              <a:t>Objective: Transition BAUHINIA from a manual, social media based offline system to an automated, online platform.</a:t>
            </a:r>
          </a:p>
          <a:p>
            <a:pPr>
              <a:spcAft>
                <a:spcPts val="1200"/>
              </a:spcAft>
            </a:pPr>
            <a:r>
              <a:rPr lang="en-GB" sz="1800" dirty="0">
                <a:latin typeface="Segoe UI" panose="020B0502040204020203" pitchFamily="34" charset="0"/>
                <a:cs typeface="Segoe UI" panose="020B0502040204020203" pitchFamily="34" charset="0"/>
              </a:rPr>
              <a:t>The proposed e-commerce solution is designed to enhance operational efficiency, expand customer reach, and improve the shopping experience.</a:t>
            </a:r>
            <a:endParaRPr lang="en-GB"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12278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32040336-5425-D484-81D4-F0C2CD78AD7F}"/>
              </a:ext>
            </a:extLst>
          </p:cNvPr>
          <p:cNvSpPr txBox="1">
            <a:spLocks/>
          </p:cNvSpPr>
          <p:nvPr/>
        </p:nvSpPr>
        <p:spPr>
          <a:xfrm>
            <a:off x="325664" y="1534887"/>
            <a:ext cx="11540671" cy="581297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fr-FR" sz="1800" b="1" dirty="0" err="1">
                <a:latin typeface="Segoe UI" panose="020B0502040204020203" pitchFamily="34" charset="0"/>
                <a:cs typeface="Segoe UI" panose="020B0502040204020203" pitchFamily="34" charset="0"/>
              </a:rPr>
              <a:t>Chosen</a:t>
            </a:r>
            <a:r>
              <a:rPr lang="fr-FR" sz="1800" b="1" dirty="0">
                <a:latin typeface="Segoe UI" panose="020B0502040204020203" pitchFamily="34" charset="0"/>
                <a:cs typeface="Segoe UI" panose="020B0502040204020203" pitchFamily="34" charset="0"/>
              </a:rPr>
              <a:t> </a:t>
            </a:r>
            <a:r>
              <a:rPr lang="fr-FR" sz="1800" b="1" dirty="0" err="1">
                <a:latin typeface="Segoe UI" panose="020B0502040204020203" pitchFamily="34" charset="0"/>
                <a:cs typeface="Segoe UI" panose="020B0502040204020203" pitchFamily="34" charset="0"/>
              </a:rPr>
              <a:t>Development</a:t>
            </a:r>
            <a:r>
              <a:rPr lang="fr-FR" sz="1800" b="1" dirty="0">
                <a:latin typeface="Segoe UI" panose="020B0502040204020203" pitchFamily="34" charset="0"/>
                <a:cs typeface="Segoe UI" panose="020B0502040204020203" pitchFamily="34" charset="0"/>
              </a:rPr>
              <a:t> Technique – Agile Scrum</a:t>
            </a:r>
          </a:p>
          <a:p>
            <a:pPr>
              <a:spcAft>
                <a:spcPts val="1200"/>
              </a:spcAft>
            </a:pPr>
            <a:r>
              <a:rPr lang="en-GB" sz="1800" dirty="0">
                <a:latin typeface="Segoe UI" panose="020B0502040204020203" pitchFamily="34" charset="0"/>
                <a:cs typeface="Segoe UI" panose="020B0502040204020203" pitchFamily="34" charset="0"/>
              </a:rPr>
              <a:t>Agile Scrum methodology has been selected for the BAUHINIA project to promote iterative progress, flexibility, and collaboration.</a:t>
            </a:r>
          </a:p>
          <a:p>
            <a:pPr>
              <a:spcAft>
                <a:spcPts val="1200"/>
              </a:spcAft>
            </a:pPr>
            <a:r>
              <a:rPr lang="en-GB" sz="1800" dirty="0">
                <a:latin typeface="Segoe UI" panose="020B0502040204020203" pitchFamily="34" charset="0"/>
                <a:cs typeface="Segoe UI" panose="020B0502040204020203" pitchFamily="34" charset="0"/>
              </a:rPr>
              <a:t>Key components: Sprint planning, daily stand-ups, sprint review, and sprint retrospective.</a:t>
            </a:r>
          </a:p>
          <a:p>
            <a:pPr>
              <a:spcAft>
                <a:spcPts val="1200"/>
              </a:spcAft>
            </a:pPr>
            <a:r>
              <a:rPr lang="en-GB" sz="1800" dirty="0">
                <a:latin typeface="Segoe UI" panose="020B0502040204020203" pitchFamily="34" charset="0"/>
                <a:cs typeface="Segoe UI" panose="020B0502040204020203" pitchFamily="34" charset="0"/>
              </a:rPr>
              <a:t>Agile Scrum enables continuous iteration of development and testing in the software development process.</a:t>
            </a:r>
          </a:p>
          <a:p>
            <a:pPr>
              <a:spcAft>
                <a:spcPts val="1200"/>
              </a:spcAft>
            </a:pPr>
            <a:r>
              <a:rPr lang="en-GB" sz="1800" dirty="0">
                <a:latin typeface="Segoe UI" panose="020B0502040204020203" pitchFamily="34" charset="0"/>
                <a:cs typeface="Segoe UI" panose="020B0502040204020203" pitchFamily="34" charset="0"/>
              </a:rPr>
              <a:t>This approach allows for flexibility and rapid response to changes, making it an ideal choice for this project.</a:t>
            </a:r>
          </a:p>
          <a:p>
            <a:pPr marL="0" indent="0">
              <a:spcAft>
                <a:spcPts val="1200"/>
              </a:spcAft>
              <a:buFont typeface="Arial" panose="020B0604020202020204" pitchFamily="34" charset="0"/>
              <a:buNone/>
            </a:pPr>
            <a:endParaRPr lang="en-GB"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77020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32040336-5425-D484-81D4-F0C2CD78AD7F}"/>
              </a:ext>
            </a:extLst>
          </p:cNvPr>
          <p:cNvSpPr txBox="1">
            <a:spLocks/>
          </p:cNvSpPr>
          <p:nvPr/>
        </p:nvSpPr>
        <p:spPr>
          <a:xfrm>
            <a:off x="325664" y="277587"/>
            <a:ext cx="11540671" cy="581297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fr-FR" sz="1800" b="1" dirty="0">
                <a:latin typeface="Segoe UI" panose="020B0502040204020203" pitchFamily="34" charset="0"/>
                <a:cs typeface="Segoe UI" panose="020B0502040204020203" pitchFamily="34" charset="0"/>
              </a:rPr>
              <a:t>Software </a:t>
            </a:r>
            <a:r>
              <a:rPr lang="fr-FR" sz="1800" b="1" dirty="0" err="1">
                <a:latin typeface="Segoe UI" panose="020B0502040204020203" pitchFamily="34" charset="0"/>
                <a:cs typeface="Segoe UI" panose="020B0502040204020203" pitchFamily="34" charset="0"/>
              </a:rPr>
              <a:t>Development</a:t>
            </a:r>
            <a:r>
              <a:rPr lang="fr-FR" sz="1800" b="1" dirty="0">
                <a:latin typeface="Segoe UI" panose="020B0502040204020203" pitchFamily="34" charset="0"/>
                <a:cs typeface="Segoe UI" panose="020B0502040204020203" pitchFamily="34" charset="0"/>
              </a:rPr>
              <a:t> Tools</a:t>
            </a:r>
            <a:endParaRPr lang="fr-FR" b="1" dirty="0">
              <a:latin typeface="Segoe UI" panose="020B0502040204020203" pitchFamily="34" charset="0"/>
              <a:cs typeface="Segoe UI" panose="020B0502040204020203" pitchFamily="34" charset="0"/>
            </a:endParaRPr>
          </a:p>
          <a:p>
            <a:pPr>
              <a:spcAft>
                <a:spcPts val="1200"/>
              </a:spcAft>
            </a:pPr>
            <a:r>
              <a:rPr lang="en-GB" dirty="0">
                <a:latin typeface="Segoe UI" panose="020B0502040204020203" pitchFamily="34" charset="0"/>
                <a:cs typeface="Segoe UI" panose="020B0502040204020203" pitchFamily="34" charset="0"/>
              </a:rPr>
              <a:t>Microsoft Visio and Draw.io: Used for creating diagrams to visualize system design and workflows.</a:t>
            </a:r>
          </a:p>
          <a:p>
            <a:pPr>
              <a:spcAft>
                <a:spcPts val="1200"/>
              </a:spcAft>
            </a:pPr>
            <a:r>
              <a:rPr lang="en-GB" dirty="0">
                <a:latin typeface="Segoe UI" panose="020B0502040204020203" pitchFamily="34" charset="0"/>
                <a:cs typeface="Segoe UI" panose="020B0502040204020203" pitchFamily="34" charset="0"/>
              </a:rPr>
              <a:t>PyCharm and Visual Studio Code: Selected as primary programming tools.</a:t>
            </a:r>
          </a:p>
          <a:p>
            <a:pPr>
              <a:spcAft>
                <a:spcPts val="1200"/>
              </a:spcAft>
            </a:pPr>
            <a:r>
              <a:rPr lang="en-GB" dirty="0">
                <a:latin typeface="Segoe UI" panose="020B0502040204020203" pitchFamily="34" charset="0"/>
                <a:cs typeface="Segoe UI" panose="020B0502040204020203" pitchFamily="34" charset="0"/>
              </a:rPr>
              <a:t>Django: Used for web development.</a:t>
            </a:r>
          </a:p>
          <a:p>
            <a:pPr>
              <a:spcAft>
                <a:spcPts val="1200"/>
              </a:spcAft>
            </a:pPr>
            <a:r>
              <a:rPr lang="en-GB" dirty="0">
                <a:latin typeface="Segoe UI" panose="020B0502040204020203" pitchFamily="34" charset="0"/>
                <a:cs typeface="Segoe UI" panose="020B0502040204020203" pitchFamily="34" charset="0"/>
              </a:rPr>
              <a:t>Git and Ansible: Employed for configuration management.</a:t>
            </a:r>
          </a:p>
          <a:p>
            <a:pPr>
              <a:spcAft>
                <a:spcPts val="1200"/>
              </a:spcAft>
            </a:pPr>
            <a:r>
              <a:rPr lang="en-GB" dirty="0">
                <a:latin typeface="Segoe UI" panose="020B0502040204020203" pitchFamily="34" charset="0"/>
                <a:cs typeface="Segoe UI" panose="020B0502040204020203" pitchFamily="34" charset="0"/>
              </a:rPr>
              <a:t>JUnit and Selenium: Chosen for quality assurance and testing.</a:t>
            </a:r>
          </a:p>
          <a:p>
            <a:pPr>
              <a:spcAft>
                <a:spcPts val="1200"/>
              </a:spcAft>
            </a:pPr>
            <a:r>
              <a:rPr lang="en-GB" dirty="0">
                <a:latin typeface="Segoe UI" panose="020B0502040204020203" pitchFamily="34" charset="0"/>
                <a:cs typeface="Segoe UI" panose="020B0502040204020203" pitchFamily="34" charset="0"/>
              </a:rPr>
              <a:t>Microsoft Word and Confluence, along with Markdown: Chosen for maintaining documentation.</a:t>
            </a:r>
          </a:p>
          <a:p>
            <a:pPr>
              <a:spcAft>
                <a:spcPts val="1200"/>
              </a:spcAft>
            </a:pPr>
            <a:r>
              <a:rPr lang="en-GB" dirty="0">
                <a:latin typeface="Segoe UI" panose="020B0502040204020203" pitchFamily="34" charset="0"/>
                <a:cs typeface="Segoe UI" panose="020B0502040204020203" pitchFamily="34" charset="0"/>
              </a:rPr>
              <a:t>Figma and Adobe XD: Design tools for creating appealing user interfaces.</a:t>
            </a:r>
          </a:p>
          <a:p>
            <a:pPr>
              <a:spcAft>
                <a:spcPts val="1200"/>
              </a:spcAft>
            </a:pPr>
            <a:r>
              <a:rPr lang="en-GB" dirty="0">
                <a:latin typeface="Segoe UI" panose="020B0502040204020203" pitchFamily="34" charset="0"/>
                <a:cs typeface="Segoe UI" panose="020B0502040204020203" pitchFamily="34" charset="0"/>
              </a:rPr>
              <a:t>Jira and GitHub: Utilized for project management and version control.</a:t>
            </a:r>
          </a:p>
          <a:p>
            <a:pPr>
              <a:spcAft>
                <a:spcPts val="1200"/>
              </a:spcAft>
            </a:pPr>
            <a:r>
              <a:rPr lang="en-GB" dirty="0">
                <a:latin typeface="Segoe UI" panose="020B0502040204020203" pitchFamily="34" charset="0"/>
                <a:cs typeface="Segoe UI" panose="020B0502040204020203" pitchFamily="34" charset="0"/>
              </a:rPr>
              <a:t>Tableau, RapidMiner, and Google Analytics: Selected as primary data analysis tools.</a:t>
            </a:r>
          </a:p>
          <a:p>
            <a:pPr>
              <a:spcAft>
                <a:spcPts val="1200"/>
              </a:spcAft>
            </a:pPr>
            <a:r>
              <a:rPr lang="en-GB" dirty="0">
                <a:latin typeface="Segoe UI" panose="020B0502040204020203" pitchFamily="34" charset="0"/>
                <a:cs typeface="Segoe UI" panose="020B0502040204020203" pitchFamily="34" charset="0"/>
              </a:rPr>
              <a:t>Bizagi and Microsoft Visio: Chosen for process </a:t>
            </a:r>
            <a:r>
              <a:rPr lang="en-GB" dirty="0" err="1">
                <a:latin typeface="Segoe UI" panose="020B0502040204020203" pitchFamily="34" charset="0"/>
                <a:cs typeface="Segoe UI" panose="020B0502040204020203" pitchFamily="34" charset="0"/>
              </a:rPr>
              <a:t>modeling</a:t>
            </a:r>
            <a:r>
              <a:rPr lang="en-GB" dirty="0">
                <a:latin typeface="Segoe UI" panose="020B0502040204020203" pitchFamily="34" charset="0"/>
                <a:cs typeface="Segoe UI" panose="020B0502040204020203" pitchFamily="34" charset="0"/>
              </a:rPr>
              <a:t>.</a:t>
            </a:r>
          </a:p>
          <a:p>
            <a:pPr>
              <a:spcAft>
                <a:spcPts val="1200"/>
              </a:spcAft>
            </a:pPr>
            <a:r>
              <a:rPr lang="en-GB" dirty="0">
                <a:latin typeface="Segoe UI" panose="020B0502040204020203" pitchFamily="34" charset="0"/>
                <a:cs typeface="Segoe UI" panose="020B0502040204020203" pitchFamily="34" charset="0"/>
              </a:rPr>
              <a:t>Figma and Balsamiq: Utilized for prototyping.</a:t>
            </a:r>
          </a:p>
          <a:p>
            <a:pPr>
              <a:spcAft>
                <a:spcPts val="1200"/>
              </a:spcAft>
            </a:pPr>
            <a:r>
              <a:rPr lang="en-GB" dirty="0">
                <a:latin typeface="Segoe UI" panose="020B0502040204020203" pitchFamily="34" charset="0"/>
                <a:cs typeface="Segoe UI" panose="020B0502040204020203" pitchFamily="34" charset="0"/>
              </a:rPr>
              <a:t>Jira and Git: Used for change control and issue tracking.</a:t>
            </a:r>
          </a:p>
        </p:txBody>
      </p:sp>
    </p:spTree>
    <p:extLst>
      <p:ext uri="{BB962C8B-B14F-4D97-AF65-F5344CB8AC3E}">
        <p14:creationId xmlns:p14="http://schemas.microsoft.com/office/powerpoint/2010/main" val="2079500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32040336-5425-D484-81D4-F0C2CD78AD7F}"/>
              </a:ext>
            </a:extLst>
          </p:cNvPr>
          <p:cNvSpPr txBox="1">
            <a:spLocks/>
          </p:cNvSpPr>
          <p:nvPr/>
        </p:nvSpPr>
        <p:spPr>
          <a:xfrm>
            <a:off x="325664" y="1045030"/>
            <a:ext cx="11540671" cy="432707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fr-FR" sz="1800" b="1" dirty="0">
                <a:latin typeface="Segoe UI" panose="020B0502040204020203" pitchFamily="34" charset="0"/>
                <a:cs typeface="Segoe UI" panose="020B0502040204020203" pitchFamily="34" charset="0"/>
              </a:rPr>
              <a:t>System Design</a:t>
            </a:r>
          </a:p>
          <a:p>
            <a:pPr>
              <a:spcAft>
                <a:spcPts val="1200"/>
              </a:spcAft>
            </a:pPr>
            <a:r>
              <a:rPr lang="en-GB" sz="1800" dirty="0">
                <a:latin typeface="Segoe UI" panose="020B0502040204020203" pitchFamily="34" charset="0"/>
                <a:cs typeface="Segoe UI" panose="020B0502040204020203" pitchFamily="34" charset="0"/>
              </a:rPr>
              <a:t>ERD Diagram: To visualize the structure of the database.</a:t>
            </a:r>
          </a:p>
          <a:p>
            <a:pPr>
              <a:spcAft>
                <a:spcPts val="1200"/>
              </a:spcAft>
            </a:pPr>
            <a:r>
              <a:rPr lang="en-GB" sz="1800" dirty="0">
                <a:latin typeface="Segoe UI" panose="020B0502040204020203" pitchFamily="34" charset="0"/>
                <a:cs typeface="Segoe UI" panose="020B0502040204020203" pitchFamily="34" charset="0"/>
              </a:rPr>
              <a:t>Class Diagram: To outline the structure of the system classes.</a:t>
            </a:r>
          </a:p>
          <a:p>
            <a:pPr>
              <a:spcAft>
                <a:spcPts val="1200"/>
              </a:spcAft>
            </a:pPr>
            <a:r>
              <a:rPr lang="en-GB" sz="1800" dirty="0">
                <a:latin typeface="Segoe UI" panose="020B0502040204020203" pitchFamily="34" charset="0"/>
                <a:cs typeface="Segoe UI" panose="020B0502040204020203" pitchFamily="34" charset="0"/>
              </a:rPr>
              <a:t>Use Case Diagram: To represent interactions between the system and its users.</a:t>
            </a:r>
          </a:p>
          <a:p>
            <a:pPr>
              <a:spcAft>
                <a:spcPts val="1200"/>
              </a:spcAft>
            </a:pPr>
            <a:r>
              <a:rPr lang="en-GB" sz="1800" dirty="0">
                <a:latin typeface="Segoe UI" panose="020B0502040204020203" pitchFamily="34" charset="0"/>
                <a:cs typeface="Segoe UI" panose="020B0502040204020203" pitchFamily="34" charset="0"/>
              </a:rPr>
              <a:t>Sequence Diagrams: To illustrate the flow of messages in the system.</a:t>
            </a:r>
          </a:p>
          <a:p>
            <a:pPr>
              <a:spcAft>
                <a:spcPts val="1200"/>
              </a:spcAft>
            </a:pPr>
            <a:r>
              <a:rPr lang="en-GB" sz="1800" dirty="0">
                <a:latin typeface="Segoe UI" panose="020B0502040204020203" pitchFamily="34" charset="0"/>
                <a:cs typeface="Segoe UI" panose="020B0502040204020203" pitchFamily="34" charset="0"/>
              </a:rPr>
              <a:t>User Interfaces Design: To ensure a user-friendly and intuitive application.</a:t>
            </a:r>
          </a:p>
          <a:p>
            <a:pPr>
              <a:spcAft>
                <a:spcPts val="1200"/>
              </a:spcAft>
            </a:pPr>
            <a:r>
              <a:rPr lang="en-GB" sz="1800" dirty="0">
                <a:latin typeface="Segoe UI" panose="020B0502040204020203" pitchFamily="34" charset="0"/>
                <a:cs typeface="Segoe UI" panose="020B0502040204020203" pitchFamily="34" charset="0"/>
              </a:rPr>
              <a:t>Logical Database Diagram Design: To detail the logical design of the database.</a:t>
            </a:r>
            <a:endParaRPr lang="en-GB"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54327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32040336-5425-D484-81D4-F0C2CD78AD7F}"/>
              </a:ext>
            </a:extLst>
          </p:cNvPr>
          <p:cNvSpPr txBox="1">
            <a:spLocks/>
          </p:cNvSpPr>
          <p:nvPr/>
        </p:nvSpPr>
        <p:spPr>
          <a:xfrm>
            <a:off x="325664" y="538843"/>
            <a:ext cx="11540671" cy="527412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fr-FR" sz="1800" b="1" dirty="0">
                <a:latin typeface="Segoe UI" panose="020B0502040204020203" pitchFamily="34" charset="0"/>
                <a:cs typeface="Segoe UI" panose="020B0502040204020203" pitchFamily="34" charset="0"/>
              </a:rPr>
              <a:t>Collaboration and Communication</a:t>
            </a:r>
          </a:p>
          <a:p>
            <a:pPr>
              <a:spcAft>
                <a:spcPts val="1200"/>
              </a:spcAft>
            </a:pPr>
            <a:r>
              <a:rPr lang="en-GB" sz="1800" dirty="0">
                <a:latin typeface="Segoe UI" panose="020B0502040204020203" pitchFamily="34" charset="0"/>
                <a:cs typeface="Segoe UI" panose="020B0502040204020203" pitchFamily="34" charset="0"/>
              </a:rPr>
              <a:t>Regular stand-ups and review meetings will be conducted to ensure every team member is updated about the project status.</a:t>
            </a:r>
          </a:p>
          <a:p>
            <a:pPr>
              <a:spcAft>
                <a:spcPts val="1200"/>
              </a:spcAft>
            </a:pPr>
            <a:r>
              <a:rPr lang="en-GB" sz="1800" dirty="0">
                <a:latin typeface="Segoe UI" panose="020B0502040204020203" pitchFamily="34" charset="0"/>
                <a:cs typeface="Segoe UI" panose="020B0502040204020203" pitchFamily="34" charset="0"/>
              </a:rPr>
              <a:t>Jira will be used to assign tasks, track progress, and manage issues.</a:t>
            </a:r>
          </a:p>
          <a:p>
            <a:pPr>
              <a:spcAft>
                <a:spcPts val="1200"/>
              </a:spcAft>
            </a:pPr>
            <a:r>
              <a:rPr lang="en-GB" sz="1800" dirty="0">
                <a:latin typeface="Segoe UI" panose="020B0502040204020203" pitchFamily="34" charset="0"/>
                <a:cs typeface="Segoe UI" panose="020B0502040204020203" pitchFamily="34" charset="0"/>
              </a:rPr>
              <a:t>Confluence will serve as a common platform for documentation and knowledge sharing.</a:t>
            </a:r>
          </a:p>
          <a:p>
            <a:pPr marL="0" indent="0">
              <a:spcAft>
                <a:spcPts val="1200"/>
              </a:spcAft>
              <a:buNone/>
            </a:pPr>
            <a:endParaRPr lang="en-GB" sz="1800" dirty="0">
              <a:latin typeface="Segoe UI" panose="020B0502040204020203" pitchFamily="34" charset="0"/>
              <a:cs typeface="Segoe UI" panose="020B0502040204020203" pitchFamily="34" charset="0"/>
            </a:endParaRPr>
          </a:p>
          <a:p>
            <a:pPr marL="0" indent="0">
              <a:spcAft>
                <a:spcPts val="1200"/>
              </a:spcAft>
              <a:buFont typeface="Arial" panose="020B0604020202020204" pitchFamily="34" charset="0"/>
              <a:buNone/>
            </a:pPr>
            <a:r>
              <a:rPr lang="fr-FR" sz="1800" b="1" dirty="0" err="1">
                <a:latin typeface="Segoe UI" panose="020B0502040204020203" pitchFamily="34" charset="0"/>
                <a:cs typeface="Segoe UI" panose="020B0502040204020203" pitchFamily="34" charset="0"/>
              </a:rPr>
              <a:t>Testing</a:t>
            </a:r>
            <a:r>
              <a:rPr lang="fr-FR" sz="1800" b="1" dirty="0">
                <a:latin typeface="Segoe UI" panose="020B0502040204020203" pitchFamily="34" charset="0"/>
                <a:cs typeface="Segoe UI" panose="020B0502040204020203" pitchFamily="34" charset="0"/>
              </a:rPr>
              <a:t> and </a:t>
            </a:r>
            <a:r>
              <a:rPr lang="fr-FR" sz="1800" b="1" dirty="0" err="1">
                <a:latin typeface="Segoe UI" panose="020B0502040204020203" pitchFamily="34" charset="0"/>
                <a:cs typeface="Segoe UI" panose="020B0502040204020203" pitchFamily="34" charset="0"/>
              </a:rPr>
              <a:t>Quality</a:t>
            </a:r>
            <a:r>
              <a:rPr lang="fr-FR" sz="1800" b="1" dirty="0">
                <a:latin typeface="Segoe UI" panose="020B0502040204020203" pitchFamily="34" charset="0"/>
                <a:cs typeface="Segoe UI" panose="020B0502040204020203" pitchFamily="34" charset="0"/>
              </a:rPr>
              <a:t> Assurance</a:t>
            </a:r>
          </a:p>
          <a:p>
            <a:pPr>
              <a:spcAft>
                <a:spcPts val="1200"/>
              </a:spcAft>
            </a:pPr>
            <a:r>
              <a:rPr lang="en-GB" sz="1800" dirty="0">
                <a:latin typeface="Segoe UI" panose="020B0502040204020203" pitchFamily="34" charset="0"/>
                <a:cs typeface="Segoe UI" panose="020B0502040204020203" pitchFamily="34" charset="0"/>
              </a:rPr>
              <a:t>Regular code reviews will be conducted to maintain code quality.</a:t>
            </a:r>
          </a:p>
          <a:p>
            <a:pPr>
              <a:spcAft>
                <a:spcPts val="1200"/>
              </a:spcAft>
            </a:pPr>
            <a:r>
              <a:rPr lang="en-GB" sz="1800" dirty="0">
                <a:latin typeface="Segoe UI" panose="020B0502040204020203" pitchFamily="34" charset="0"/>
                <a:cs typeface="Segoe UI" panose="020B0502040204020203" pitchFamily="34" charset="0"/>
              </a:rPr>
              <a:t>JUnit will be used for unit testing, and Selenium for automated browser testing.</a:t>
            </a:r>
          </a:p>
          <a:p>
            <a:pPr>
              <a:spcAft>
                <a:spcPts val="1200"/>
              </a:spcAft>
            </a:pPr>
            <a:r>
              <a:rPr lang="en-GB" sz="1800" dirty="0">
                <a:latin typeface="Segoe UI" panose="020B0502040204020203" pitchFamily="34" charset="0"/>
                <a:cs typeface="Segoe UI" panose="020B0502040204020203" pitchFamily="34" charset="0"/>
              </a:rPr>
              <a:t>The system will be tested against the requirements to ensure it meets all defined criteria.</a:t>
            </a:r>
            <a:endParaRPr lang="en-GB"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01729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32040336-5425-D484-81D4-F0C2CD78AD7F}"/>
              </a:ext>
            </a:extLst>
          </p:cNvPr>
          <p:cNvSpPr txBox="1">
            <a:spLocks/>
          </p:cNvSpPr>
          <p:nvPr/>
        </p:nvSpPr>
        <p:spPr>
          <a:xfrm>
            <a:off x="325664" y="538843"/>
            <a:ext cx="11540671" cy="589461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fr-FR" sz="1800" b="1" dirty="0" err="1">
                <a:latin typeface="Segoe UI" panose="020B0502040204020203" pitchFamily="34" charset="0"/>
                <a:cs typeface="Segoe UI" panose="020B0502040204020203" pitchFamily="34" charset="0"/>
              </a:rPr>
              <a:t>Deployment</a:t>
            </a:r>
            <a:r>
              <a:rPr lang="fr-FR" sz="1800" b="1" dirty="0">
                <a:latin typeface="Segoe UI" panose="020B0502040204020203" pitchFamily="34" charset="0"/>
                <a:cs typeface="Segoe UI" panose="020B0502040204020203" pitchFamily="34" charset="0"/>
              </a:rPr>
              <a:t> and Maintenance</a:t>
            </a:r>
          </a:p>
          <a:p>
            <a:pPr>
              <a:spcAft>
                <a:spcPts val="1200"/>
              </a:spcAft>
            </a:pPr>
            <a:r>
              <a:rPr lang="en-GB" sz="1800" dirty="0">
                <a:latin typeface="Segoe UI" panose="020B0502040204020203" pitchFamily="34" charset="0"/>
                <a:cs typeface="Segoe UI" panose="020B0502040204020203" pitchFamily="34" charset="0"/>
              </a:rPr>
              <a:t>Git will be used for version control, and Ansible for automating deployment processes.</a:t>
            </a:r>
          </a:p>
          <a:p>
            <a:pPr>
              <a:spcAft>
                <a:spcPts val="1200"/>
              </a:spcAft>
            </a:pPr>
            <a:r>
              <a:rPr lang="en-GB" sz="1800" dirty="0">
                <a:latin typeface="Segoe UI" panose="020B0502040204020203" pitchFamily="34" charset="0"/>
                <a:cs typeface="Segoe UI" panose="020B0502040204020203" pitchFamily="34" charset="0"/>
              </a:rPr>
              <a:t>The project will follow a continuous integration and continuous deployment (CI/CD) approach.</a:t>
            </a:r>
          </a:p>
          <a:p>
            <a:pPr>
              <a:spcAft>
                <a:spcPts val="1200"/>
              </a:spcAft>
            </a:pPr>
            <a:r>
              <a:rPr lang="en-GB" sz="1800" dirty="0">
                <a:latin typeface="Segoe UI" panose="020B0502040204020203" pitchFamily="34" charset="0"/>
                <a:cs typeface="Segoe UI" panose="020B0502040204020203" pitchFamily="34" charset="0"/>
              </a:rPr>
              <a:t>Post-deployment, Jira and GitHub will be used for tracking bugs and issues.</a:t>
            </a:r>
          </a:p>
          <a:p>
            <a:pPr marL="0" indent="0">
              <a:spcAft>
                <a:spcPts val="1200"/>
              </a:spcAft>
              <a:buFont typeface="Arial" panose="020B0604020202020204" pitchFamily="34" charset="0"/>
              <a:buNone/>
            </a:pPr>
            <a:endParaRPr lang="en-GB" sz="1800" dirty="0">
              <a:latin typeface="Segoe UI" panose="020B0502040204020203" pitchFamily="34" charset="0"/>
              <a:cs typeface="Segoe UI" panose="020B0502040204020203" pitchFamily="34" charset="0"/>
            </a:endParaRPr>
          </a:p>
          <a:p>
            <a:pPr marL="0" indent="0">
              <a:spcAft>
                <a:spcPts val="1200"/>
              </a:spcAft>
              <a:buFont typeface="Arial" panose="020B0604020202020204" pitchFamily="34" charset="0"/>
              <a:buNone/>
            </a:pPr>
            <a:r>
              <a:rPr lang="fr-FR" sz="1800" b="1" dirty="0">
                <a:latin typeface="Segoe UI" panose="020B0502040204020203" pitchFamily="34" charset="0"/>
                <a:cs typeface="Segoe UI" panose="020B0502040204020203" pitchFamily="34" charset="0"/>
              </a:rPr>
              <a:t>Risk Management</a:t>
            </a:r>
          </a:p>
          <a:p>
            <a:pPr>
              <a:spcAft>
                <a:spcPts val="1200"/>
              </a:spcAft>
            </a:pPr>
            <a:r>
              <a:rPr lang="en-GB" sz="1800" dirty="0">
                <a:latin typeface="Segoe UI" panose="020B0502040204020203" pitchFamily="34" charset="0"/>
                <a:cs typeface="Segoe UI" panose="020B0502040204020203" pitchFamily="34" charset="0"/>
              </a:rPr>
              <a:t>Identification: We will continually identify potential risks that may affect the project timeline, budget, or performance.</a:t>
            </a:r>
          </a:p>
          <a:p>
            <a:pPr>
              <a:spcAft>
                <a:spcPts val="1200"/>
              </a:spcAft>
            </a:pPr>
            <a:r>
              <a:rPr lang="en-GB" sz="1800" dirty="0">
                <a:latin typeface="Segoe UI" panose="020B0502040204020203" pitchFamily="34" charset="0"/>
                <a:cs typeface="Segoe UI" panose="020B0502040204020203" pitchFamily="34" charset="0"/>
              </a:rPr>
              <a:t>Assessment: We will evaluate the potential impact and probability of identified risks.</a:t>
            </a:r>
          </a:p>
          <a:p>
            <a:pPr>
              <a:spcAft>
                <a:spcPts val="1200"/>
              </a:spcAft>
            </a:pPr>
            <a:r>
              <a:rPr lang="en-GB" sz="1800" dirty="0">
                <a:latin typeface="Segoe UI" panose="020B0502040204020203" pitchFamily="34" charset="0"/>
                <a:cs typeface="Segoe UI" panose="020B0502040204020203" pitchFamily="34" charset="0"/>
              </a:rPr>
              <a:t>Mitigation: We will plan and implement strategies to mitigate these risks.</a:t>
            </a:r>
          </a:p>
          <a:p>
            <a:pPr>
              <a:spcAft>
                <a:spcPts val="1200"/>
              </a:spcAft>
            </a:pPr>
            <a:r>
              <a:rPr lang="en-GB" sz="1800" dirty="0">
                <a:latin typeface="Segoe UI" panose="020B0502040204020203" pitchFamily="34" charset="0"/>
                <a:cs typeface="Segoe UI" panose="020B0502040204020203" pitchFamily="34" charset="0"/>
              </a:rPr>
              <a:t>Review: We will monitor and review risks regularly, adjusting mitigation strategies as needed.</a:t>
            </a:r>
            <a:endParaRPr lang="en-GB"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49590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2E5AF59-C1F8-9A59-EA30-57FF9854559F}"/>
              </a:ext>
            </a:extLst>
          </p:cNvPr>
          <p:cNvSpPr txBox="1">
            <a:spLocks/>
          </p:cNvSpPr>
          <p:nvPr/>
        </p:nvSpPr>
        <p:spPr>
          <a:xfrm>
            <a:off x="520700" y="1088571"/>
            <a:ext cx="11540671" cy="592182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The Need for the New Business Application</a:t>
            </a:r>
          </a:p>
          <a:p>
            <a:pPr>
              <a:spcAft>
                <a:spcPts val="1200"/>
              </a:spcAft>
            </a:pPr>
            <a:r>
              <a:rPr lang="en-GB" sz="1800" dirty="0">
                <a:latin typeface="Segoe UI" panose="020B0502040204020203" pitchFamily="34" charset="0"/>
                <a:cs typeface="Segoe UI" panose="020B0502040204020203" pitchFamily="34" charset="0"/>
              </a:rPr>
              <a:t>BAUHINIA is growing at a rapid pace, and the old approach of handling orders and managing inventory through social media networks is increasingly cumbersome.</a:t>
            </a:r>
          </a:p>
          <a:p>
            <a:pPr>
              <a:spcAft>
                <a:spcPts val="1200"/>
              </a:spcAft>
            </a:pPr>
            <a:r>
              <a:rPr lang="en-GB" sz="1800" dirty="0">
                <a:latin typeface="Segoe UI" panose="020B0502040204020203" pitchFamily="34" charset="0"/>
                <a:cs typeface="Segoe UI" panose="020B0502040204020203" pitchFamily="34" charset="0"/>
              </a:rPr>
              <a:t>There is a pressing need for a robust, user-friendly business application that can streamline various operational tasks, enhance customer engagement, and improve the overall efficiency of the business.</a:t>
            </a:r>
          </a:p>
          <a:p>
            <a:pPr marL="0" indent="0">
              <a:spcAft>
                <a:spcPts val="1200"/>
              </a:spcAft>
              <a:buFont typeface="Arial" panose="020B0604020202020204" pitchFamily="34" charset="0"/>
              <a:buNone/>
            </a:pPr>
            <a:endParaRPr lang="en-GB" sz="1600" dirty="0">
              <a:latin typeface="Segoe UI" panose="020B0502040204020203" pitchFamily="34" charset="0"/>
              <a:cs typeface="Segoe UI" panose="020B0502040204020203" pitchFamily="34" charset="0"/>
            </a:endParaRPr>
          </a:p>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Primary Objectives of the Business Application</a:t>
            </a:r>
          </a:p>
          <a:p>
            <a:pPr>
              <a:spcAft>
                <a:spcPts val="1200"/>
              </a:spcAft>
            </a:pPr>
            <a:r>
              <a:rPr lang="en-GB" sz="1800" dirty="0">
                <a:latin typeface="Segoe UI" panose="020B0502040204020203" pitchFamily="34" charset="0"/>
                <a:cs typeface="Segoe UI" panose="020B0502040204020203" pitchFamily="34" charset="0"/>
              </a:rPr>
              <a:t>The new business application aims to automate BAUHINIA’s workflow and eliminate manual paperwork associated with inventory management.</a:t>
            </a:r>
          </a:p>
          <a:p>
            <a:pPr>
              <a:spcAft>
                <a:spcPts val="1200"/>
              </a:spcAft>
            </a:pPr>
            <a:r>
              <a:rPr lang="en-GB" sz="1800" dirty="0">
                <a:latin typeface="Segoe UI" panose="020B0502040204020203" pitchFamily="34" charset="0"/>
                <a:cs typeface="Segoe UI" panose="020B0502040204020203" pitchFamily="34" charset="0"/>
              </a:rPr>
              <a:t>The application seeks to provide an organized platform for tracking orders, managing inventory, creating daily and monthly reports, and improving overall business operations.</a:t>
            </a:r>
          </a:p>
        </p:txBody>
      </p:sp>
    </p:spTree>
    <p:extLst>
      <p:ext uri="{BB962C8B-B14F-4D97-AF65-F5344CB8AC3E}">
        <p14:creationId xmlns:p14="http://schemas.microsoft.com/office/powerpoint/2010/main" val="3310499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32040336-5425-D484-81D4-F0C2CD78AD7F}"/>
              </a:ext>
            </a:extLst>
          </p:cNvPr>
          <p:cNvSpPr txBox="1">
            <a:spLocks/>
          </p:cNvSpPr>
          <p:nvPr/>
        </p:nvSpPr>
        <p:spPr>
          <a:xfrm>
            <a:off x="325664" y="391885"/>
            <a:ext cx="11540671" cy="631915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fr-FR" sz="1800" b="1" dirty="0">
                <a:latin typeface="Segoe UI" panose="020B0502040204020203" pitchFamily="34" charset="0"/>
                <a:cs typeface="Segoe UI" panose="020B0502040204020203" pitchFamily="34" charset="0"/>
              </a:rPr>
              <a:t>Training and User Adoption</a:t>
            </a:r>
          </a:p>
          <a:p>
            <a:pPr>
              <a:spcAft>
                <a:spcPts val="1200"/>
              </a:spcAft>
            </a:pPr>
            <a:r>
              <a:rPr lang="en-GB" sz="1800" dirty="0">
                <a:latin typeface="Segoe UI" panose="020B0502040204020203" pitchFamily="34" charset="0"/>
                <a:cs typeface="Segoe UI" panose="020B0502040204020203" pitchFamily="34" charset="0"/>
              </a:rPr>
              <a:t>Staff Training: A training program will be organized to familiarize the staff with the new system.</a:t>
            </a:r>
          </a:p>
          <a:p>
            <a:pPr>
              <a:spcAft>
                <a:spcPts val="1200"/>
              </a:spcAft>
            </a:pPr>
            <a:r>
              <a:rPr lang="en-GB" sz="1800" dirty="0">
                <a:latin typeface="Segoe UI" panose="020B0502040204020203" pitchFamily="34" charset="0"/>
                <a:cs typeface="Segoe UI" panose="020B0502040204020203" pitchFamily="34" charset="0"/>
              </a:rPr>
              <a:t>Customer Guidance: Tutorials and user guides will be provided to assist customers in navigating and using the platform effectively.</a:t>
            </a:r>
          </a:p>
          <a:p>
            <a:pPr>
              <a:spcAft>
                <a:spcPts val="1200"/>
              </a:spcAft>
            </a:pPr>
            <a:r>
              <a:rPr lang="en-GB" sz="1800" dirty="0">
                <a:latin typeface="Segoe UI" panose="020B0502040204020203" pitchFamily="34" charset="0"/>
                <a:cs typeface="Segoe UI" panose="020B0502040204020203" pitchFamily="34" charset="0"/>
              </a:rPr>
              <a:t>Feedback: A system for capturing user feedback will be established to understand any difficulties users may face and improve accordingly.</a:t>
            </a:r>
          </a:p>
          <a:p>
            <a:pPr marL="0" indent="0">
              <a:spcAft>
                <a:spcPts val="1200"/>
              </a:spcAft>
              <a:buFont typeface="Arial" panose="020B0604020202020204" pitchFamily="34" charset="0"/>
              <a:buNone/>
            </a:pPr>
            <a:endParaRPr lang="en-GB" sz="1800" dirty="0">
              <a:latin typeface="Segoe UI" panose="020B0502040204020203" pitchFamily="34" charset="0"/>
              <a:cs typeface="Segoe UI" panose="020B0502040204020203" pitchFamily="34" charset="0"/>
            </a:endParaRPr>
          </a:p>
          <a:p>
            <a:pPr marL="0" indent="0">
              <a:spcAft>
                <a:spcPts val="1200"/>
              </a:spcAft>
              <a:buFont typeface="Arial" panose="020B0604020202020204" pitchFamily="34" charset="0"/>
              <a:buNone/>
            </a:pPr>
            <a:r>
              <a:rPr lang="fr-FR" sz="1800" b="1" dirty="0">
                <a:latin typeface="Segoe UI" panose="020B0502040204020203" pitchFamily="34" charset="0"/>
                <a:cs typeface="Segoe UI" panose="020B0502040204020203" pitchFamily="34" charset="0"/>
              </a:rPr>
              <a:t>Performance Evaluation</a:t>
            </a:r>
          </a:p>
          <a:p>
            <a:pPr>
              <a:spcAft>
                <a:spcPts val="1200"/>
              </a:spcAft>
            </a:pPr>
            <a:r>
              <a:rPr lang="en-GB" sz="1800" dirty="0">
                <a:latin typeface="Segoe UI" panose="020B0502040204020203" pitchFamily="34" charset="0"/>
                <a:cs typeface="Segoe UI" panose="020B0502040204020203" pitchFamily="34" charset="0"/>
              </a:rPr>
              <a:t>Regular Performance Reviews: The performance of the new system will be reviewed regularly to ensure it meets business and user expectations.</a:t>
            </a:r>
          </a:p>
          <a:p>
            <a:pPr>
              <a:spcAft>
                <a:spcPts val="1200"/>
              </a:spcAft>
            </a:pPr>
            <a:r>
              <a:rPr lang="en-GB" sz="1800" dirty="0">
                <a:latin typeface="Segoe UI" panose="020B0502040204020203" pitchFamily="34" charset="0"/>
                <a:cs typeface="Segoe UI" panose="020B0502040204020203" pitchFamily="34" charset="0"/>
              </a:rPr>
              <a:t>Key Performance Indicators (KPIs): We will establish KPIs for system performance and monitor them regularly. This includes system uptime, page load speed, and transaction completion rates.</a:t>
            </a:r>
          </a:p>
          <a:p>
            <a:pPr>
              <a:spcAft>
                <a:spcPts val="1200"/>
              </a:spcAft>
            </a:pPr>
            <a:r>
              <a:rPr lang="en-GB" sz="1800" dirty="0">
                <a:latin typeface="Segoe UI" panose="020B0502040204020203" pitchFamily="34" charset="0"/>
                <a:cs typeface="Segoe UI" panose="020B0502040204020203" pitchFamily="34" charset="0"/>
              </a:rPr>
              <a:t>User Satisfaction: Regular surveys will be conducted to understand the level of user satisfaction and areas of improvement.</a:t>
            </a:r>
            <a:endParaRPr lang="en-GB"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76488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32040336-5425-D484-81D4-F0C2CD78AD7F}"/>
              </a:ext>
            </a:extLst>
          </p:cNvPr>
          <p:cNvSpPr txBox="1">
            <a:spLocks/>
          </p:cNvSpPr>
          <p:nvPr/>
        </p:nvSpPr>
        <p:spPr>
          <a:xfrm>
            <a:off x="325664" y="391885"/>
            <a:ext cx="11540671" cy="631915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fr-FR" sz="1800" b="1" dirty="0" err="1">
                <a:latin typeface="Segoe UI" panose="020B0502040204020203" pitchFamily="34" charset="0"/>
                <a:cs typeface="Segoe UI" panose="020B0502040204020203" pitchFamily="34" charset="0"/>
              </a:rPr>
              <a:t>Scalability</a:t>
            </a:r>
            <a:r>
              <a:rPr lang="fr-FR" sz="1800" b="1" dirty="0">
                <a:latin typeface="Segoe UI" panose="020B0502040204020203" pitchFamily="34" charset="0"/>
                <a:cs typeface="Segoe UI" panose="020B0502040204020203" pitchFamily="34" charset="0"/>
              </a:rPr>
              <a:t> and Future </a:t>
            </a:r>
            <a:r>
              <a:rPr lang="fr-FR" sz="1800" b="1" dirty="0" err="1">
                <a:latin typeface="Segoe UI" panose="020B0502040204020203" pitchFamily="34" charset="0"/>
                <a:cs typeface="Segoe UI" panose="020B0502040204020203" pitchFamily="34" charset="0"/>
              </a:rPr>
              <a:t>Enhancements</a:t>
            </a:r>
            <a:endParaRPr lang="fr-FR" sz="1800" b="1" dirty="0">
              <a:latin typeface="Segoe UI" panose="020B0502040204020203" pitchFamily="34" charset="0"/>
              <a:cs typeface="Segoe UI" panose="020B0502040204020203" pitchFamily="34" charset="0"/>
            </a:endParaRPr>
          </a:p>
          <a:p>
            <a:pPr>
              <a:spcAft>
                <a:spcPts val="1200"/>
              </a:spcAft>
            </a:pPr>
            <a:r>
              <a:rPr lang="en-GB" sz="1800" dirty="0">
                <a:latin typeface="Segoe UI" panose="020B0502040204020203" pitchFamily="34" charset="0"/>
                <a:cs typeface="Segoe UI" panose="020B0502040204020203" pitchFamily="34" charset="0"/>
              </a:rPr>
              <a:t>Scalability: The system is designed to be scalable to accommodate future growth in business and user traffic.</a:t>
            </a:r>
          </a:p>
          <a:p>
            <a:pPr>
              <a:spcAft>
                <a:spcPts val="1200"/>
              </a:spcAft>
            </a:pPr>
            <a:r>
              <a:rPr lang="en-GB" sz="1800" dirty="0">
                <a:latin typeface="Segoe UI" panose="020B0502040204020203" pitchFamily="34" charset="0"/>
                <a:cs typeface="Segoe UI" panose="020B0502040204020203" pitchFamily="34" charset="0"/>
              </a:rPr>
              <a:t>Regular Updates: The system will be regularly updated to enhance features and improve security.</a:t>
            </a:r>
          </a:p>
          <a:p>
            <a:pPr>
              <a:spcAft>
                <a:spcPts val="1200"/>
              </a:spcAft>
            </a:pPr>
            <a:r>
              <a:rPr lang="en-GB" sz="1800" dirty="0">
                <a:latin typeface="Segoe UI" panose="020B0502040204020203" pitchFamily="34" charset="0"/>
                <a:cs typeface="Segoe UI" panose="020B0502040204020203" pitchFamily="34" charset="0"/>
              </a:rPr>
              <a:t>Future Enhancements: As BAUHINIA grows and evolves, the system will be updated to include new features and integrations, such as AI-driven recommendations, virtual fitting rooms, etc.</a:t>
            </a:r>
          </a:p>
        </p:txBody>
      </p:sp>
    </p:spTree>
    <p:extLst>
      <p:ext uri="{BB962C8B-B14F-4D97-AF65-F5344CB8AC3E}">
        <p14:creationId xmlns:p14="http://schemas.microsoft.com/office/powerpoint/2010/main" val="4015991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32040336-5425-D484-81D4-F0C2CD78AD7F}"/>
              </a:ext>
            </a:extLst>
          </p:cNvPr>
          <p:cNvSpPr txBox="1">
            <a:spLocks/>
          </p:cNvSpPr>
          <p:nvPr/>
        </p:nvSpPr>
        <p:spPr>
          <a:xfrm>
            <a:off x="325664" y="1747159"/>
            <a:ext cx="11540671" cy="432707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fr-FR" sz="1800" b="1" dirty="0">
                <a:latin typeface="Segoe UI" panose="020B0502040204020203" pitchFamily="34" charset="0"/>
                <a:cs typeface="Segoe UI" panose="020B0502040204020203" pitchFamily="34" charset="0"/>
              </a:rPr>
              <a:t>Conclusion</a:t>
            </a:r>
          </a:p>
          <a:p>
            <a:pPr>
              <a:spcAft>
                <a:spcPts val="1200"/>
              </a:spcAft>
            </a:pPr>
            <a:r>
              <a:rPr lang="en-GB" sz="1800" dirty="0">
                <a:latin typeface="Segoe UI" panose="020B0502040204020203" pitchFamily="34" charset="0"/>
                <a:cs typeface="Segoe UI" panose="020B0502040204020203" pitchFamily="34" charset="0"/>
              </a:rPr>
              <a:t>The development strategy for the BAUHINIA Inventory Control Application covers all aspects of the development process, from design and implementation to testing, deployment, and maintenance.</a:t>
            </a:r>
          </a:p>
          <a:p>
            <a:pPr>
              <a:spcAft>
                <a:spcPts val="1200"/>
              </a:spcAft>
            </a:pPr>
            <a:r>
              <a:rPr lang="en-GB" sz="1800" dirty="0">
                <a:latin typeface="Segoe UI" panose="020B0502040204020203" pitchFamily="34" charset="0"/>
                <a:cs typeface="Segoe UI" panose="020B0502040204020203" pitchFamily="34" charset="0"/>
              </a:rPr>
              <a:t>By following this strategy, we aim to deliver a high-quality, user-friendly, and efficient e-commerce solution that not only meets but exceeds BAUHINIA's business objectives.</a:t>
            </a:r>
            <a:endParaRPr lang="en-GB"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7745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3BD17-A7FE-4352-9D7A-10482C6865A6}"/>
              </a:ext>
            </a:extLst>
          </p:cNvPr>
          <p:cNvSpPr>
            <a:spLocks noGrp="1"/>
          </p:cNvSpPr>
          <p:nvPr>
            <p:ph type="title"/>
          </p:nvPr>
        </p:nvSpPr>
        <p:spPr>
          <a:xfrm>
            <a:off x="444500" y="412137"/>
            <a:ext cx="9146972" cy="640080"/>
          </a:xfrm>
        </p:spPr>
        <p:txBody>
          <a:bodyPr/>
          <a:lstStyle/>
          <a:p>
            <a:r>
              <a:rPr lang="en-US" b="1" dirty="0">
                <a:latin typeface="Segoe UI Semibold" panose="020B0502040204020203" pitchFamily="34" charset="0"/>
                <a:cs typeface="Segoe UI Semibold" panose="020B0502040204020203" pitchFamily="34" charset="0"/>
              </a:rPr>
              <a:t>Peer Review</a:t>
            </a:r>
          </a:p>
        </p:txBody>
      </p:sp>
      <p:sp>
        <p:nvSpPr>
          <p:cNvPr id="7" name="Content Placeholder 2">
            <a:extLst>
              <a:ext uri="{FF2B5EF4-FFF2-40B4-BE49-F238E27FC236}">
                <a16:creationId xmlns:a16="http://schemas.microsoft.com/office/drawing/2014/main" id="{679B6C16-5411-A043-6CB9-CEE637FEEFB4}"/>
              </a:ext>
            </a:extLst>
          </p:cNvPr>
          <p:cNvSpPr txBox="1">
            <a:spLocks/>
          </p:cNvSpPr>
          <p:nvPr/>
        </p:nvSpPr>
        <p:spPr>
          <a:xfrm>
            <a:off x="325664" y="2471060"/>
            <a:ext cx="11540671" cy="311331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Introduction to Peer Review</a:t>
            </a:r>
          </a:p>
          <a:p>
            <a:pPr>
              <a:spcAft>
                <a:spcPts val="1200"/>
              </a:spcAft>
            </a:pPr>
            <a:r>
              <a:rPr lang="en-GB" sz="1800" dirty="0">
                <a:latin typeface="Segoe UI" panose="020B0502040204020203" pitchFamily="34" charset="0"/>
                <a:cs typeface="Segoe UI" panose="020B0502040204020203" pitchFamily="34" charset="0"/>
              </a:rPr>
              <a:t>Purpose: Peer review is a crucial part of our development process, enabling us to obtain diverse insights and constructive feedback that contribute to a more refined and effective application.</a:t>
            </a:r>
          </a:p>
          <a:p>
            <a:pPr>
              <a:spcAft>
                <a:spcPts val="1200"/>
              </a:spcAft>
            </a:pPr>
            <a:r>
              <a:rPr lang="en-GB" sz="1800" dirty="0">
                <a:latin typeface="Segoe UI" panose="020B0502040204020203" pitchFamily="34" charset="0"/>
                <a:cs typeface="Segoe UI" panose="020B0502040204020203" pitchFamily="34" charset="0"/>
              </a:rPr>
              <a:t>Approach: Our peer review approach is systematic, thorough, and aims to ensure that every aspect of the project is critically examined.</a:t>
            </a:r>
            <a:endParaRPr lang="en-GB"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93274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2E5AF59-C1F8-9A59-EA30-57FF9854559F}"/>
              </a:ext>
            </a:extLst>
          </p:cNvPr>
          <p:cNvSpPr txBox="1">
            <a:spLocks/>
          </p:cNvSpPr>
          <p:nvPr/>
        </p:nvSpPr>
        <p:spPr>
          <a:xfrm>
            <a:off x="504372" y="587831"/>
            <a:ext cx="11540671" cy="615586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Methodology of Peer Review</a:t>
            </a:r>
          </a:p>
          <a:p>
            <a:pPr>
              <a:spcAft>
                <a:spcPts val="1200"/>
              </a:spcAft>
            </a:pPr>
            <a:r>
              <a:rPr lang="en-GB" sz="1800" dirty="0">
                <a:latin typeface="Segoe UI" panose="020B0502040204020203" pitchFamily="34" charset="0"/>
                <a:cs typeface="Segoe UI" panose="020B0502040204020203" pitchFamily="34" charset="0"/>
              </a:rPr>
              <a:t>Selection: Peers were chosen based on their experience and domain knowledge.</a:t>
            </a:r>
          </a:p>
          <a:p>
            <a:pPr>
              <a:spcAft>
                <a:spcPts val="1200"/>
              </a:spcAft>
            </a:pPr>
            <a:r>
              <a:rPr lang="en-GB" sz="1800" dirty="0">
                <a:latin typeface="Segoe UI" panose="020B0502040204020203" pitchFamily="34" charset="0"/>
                <a:cs typeface="Segoe UI" panose="020B0502040204020203" pitchFamily="34" charset="0"/>
              </a:rPr>
              <a:t>Review Process: Peers independently reviewed the project and provided their inputs and suggestions.</a:t>
            </a:r>
          </a:p>
          <a:p>
            <a:pPr>
              <a:spcAft>
                <a:spcPts val="1200"/>
              </a:spcAft>
            </a:pPr>
            <a:r>
              <a:rPr lang="en-GB" sz="1800" dirty="0">
                <a:latin typeface="Segoe UI" panose="020B0502040204020203" pitchFamily="34" charset="0"/>
                <a:cs typeface="Segoe UI" panose="020B0502040204020203" pitchFamily="34" charset="0"/>
              </a:rPr>
              <a:t>Feedback Collection: Feedback from all peers was consolidated and </a:t>
            </a:r>
            <a:r>
              <a:rPr lang="en-GB" sz="1800" dirty="0" err="1">
                <a:latin typeface="Segoe UI" panose="020B0502040204020203" pitchFamily="34" charset="0"/>
                <a:cs typeface="Segoe UI" panose="020B0502040204020203" pitchFamily="34" charset="0"/>
              </a:rPr>
              <a:t>analyzed</a:t>
            </a:r>
            <a:r>
              <a:rPr lang="en-GB" sz="1800" dirty="0">
                <a:latin typeface="Segoe UI" panose="020B0502040204020203" pitchFamily="34" charset="0"/>
                <a:cs typeface="Segoe UI" panose="020B0502040204020203" pitchFamily="34" charset="0"/>
              </a:rPr>
              <a:t>.</a:t>
            </a:r>
          </a:p>
          <a:p>
            <a:pPr marL="0" indent="0">
              <a:spcAft>
                <a:spcPts val="1200"/>
              </a:spcAft>
              <a:buFont typeface="Arial" panose="020B0604020202020204" pitchFamily="34" charset="0"/>
              <a:buNone/>
            </a:pPr>
            <a:endParaRPr lang="en-GB" sz="1800" dirty="0">
              <a:latin typeface="Segoe UI" panose="020B0502040204020203" pitchFamily="34" charset="0"/>
              <a:cs typeface="Segoe UI" panose="020B0502040204020203" pitchFamily="34" charset="0"/>
            </a:endParaRPr>
          </a:p>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Key Themes from Peer Review</a:t>
            </a:r>
          </a:p>
          <a:p>
            <a:pPr>
              <a:spcAft>
                <a:spcPts val="1200"/>
              </a:spcAft>
            </a:pPr>
            <a:r>
              <a:rPr lang="en-GB" sz="1800" dirty="0">
                <a:latin typeface="Segoe UI" panose="020B0502040204020203" pitchFamily="34" charset="0"/>
                <a:cs typeface="Segoe UI" panose="020B0502040204020203" pitchFamily="34" charset="0"/>
              </a:rPr>
              <a:t>User Interface: Some peers pointed out that the user interface could be made more intuitive for an enhanced user experience.</a:t>
            </a:r>
          </a:p>
          <a:p>
            <a:pPr>
              <a:spcAft>
                <a:spcPts val="1200"/>
              </a:spcAft>
            </a:pPr>
            <a:r>
              <a:rPr lang="en-GB" sz="1800" dirty="0">
                <a:latin typeface="Segoe UI" panose="020B0502040204020203" pitchFamily="34" charset="0"/>
                <a:cs typeface="Segoe UI" panose="020B0502040204020203" pitchFamily="34" charset="0"/>
              </a:rPr>
              <a:t>Additional Features: Suggestions were received for adding more analytics and reporting features for a deeper understanding of business operations.</a:t>
            </a:r>
          </a:p>
          <a:p>
            <a:pPr>
              <a:spcAft>
                <a:spcPts val="1200"/>
              </a:spcAft>
            </a:pPr>
            <a:r>
              <a:rPr lang="en-GB" sz="1800" dirty="0">
                <a:latin typeface="Segoe UI" panose="020B0502040204020203" pitchFamily="34" charset="0"/>
                <a:cs typeface="Segoe UI" panose="020B0502040204020203" pitchFamily="34" charset="0"/>
              </a:rPr>
              <a:t>System Integration: Feedback was received on integrating the application with other existing systems for a seamless operational experience.</a:t>
            </a:r>
          </a:p>
        </p:txBody>
      </p:sp>
    </p:spTree>
    <p:extLst>
      <p:ext uri="{BB962C8B-B14F-4D97-AF65-F5344CB8AC3E}">
        <p14:creationId xmlns:p14="http://schemas.microsoft.com/office/powerpoint/2010/main" val="612167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2E5AF59-C1F8-9A59-EA30-57FF9854559F}"/>
              </a:ext>
            </a:extLst>
          </p:cNvPr>
          <p:cNvSpPr txBox="1">
            <a:spLocks/>
          </p:cNvSpPr>
          <p:nvPr/>
        </p:nvSpPr>
        <p:spPr>
          <a:xfrm>
            <a:off x="212272" y="163288"/>
            <a:ext cx="11832772" cy="615586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Interpretation of Feedback and Identified Opportunities</a:t>
            </a:r>
          </a:p>
          <a:p>
            <a:pPr>
              <a:spcAft>
                <a:spcPts val="1200"/>
              </a:spcAft>
            </a:pPr>
            <a:r>
              <a:rPr lang="en-GB" sz="1800" dirty="0">
                <a:latin typeface="Segoe UI" panose="020B0502040204020203" pitchFamily="34" charset="0"/>
                <a:cs typeface="Segoe UI" panose="020B0502040204020203" pitchFamily="34" charset="0"/>
              </a:rPr>
              <a:t>User Interface: Improved UI could increase user satisfaction and interaction, potentially boosting overall productivity.</a:t>
            </a:r>
          </a:p>
          <a:p>
            <a:pPr>
              <a:spcAft>
                <a:spcPts val="1200"/>
              </a:spcAft>
            </a:pPr>
            <a:r>
              <a:rPr lang="en-GB" sz="1800" dirty="0">
                <a:latin typeface="Segoe UI" panose="020B0502040204020203" pitchFamily="34" charset="0"/>
                <a:cs typeface="Segoe UI" panose="020B0502040204020203" pitchFamily="34" charset="0"/>
              </a:rPr>
              <a:t>Additional Features: Introducing advanced analytics features could offer valuable data-driven insights, assisting BAUHINIA in strategic decision-making.</a:t>
            </a:r>
          </a:p>
          <a:p>
            <a:pPr>
              <a:spcAft>
                <a:spcPts val="1200"/>
              </a:spcAft>
            </a:pPr>
            <a:r>
              <a:rPr lang="en-GB" sz="1800" dirty="0">
                <a:latin typeface="Segoe UI" panose="020B0502040204020203" pitchFamily="34" charset="0"/>
                <a:cs typeface="Segoe UI" panose="020B0502040204020203" pitchFamily="34" charset="0"/>
              </a:rPr>
              <a:t>System Integration: Seamless integration with other systems can streamline processes and enhance operational efficiency.</a:t>
            </a:r>
          </a:p>
          <a:p>
            <a:pPr marL="0" indent="0">
              <a:spcAft>
                <a:spcPts val="1200"/>
              </a:spcAft>
              <a:buFont typeface="Arial" panose="020B0604020202020204" pitchFamily="34" charset="0"/>
              <a:buNone/>
            </a:pPr>
            <a:endParaRPr lang="en-GB" sz="1800" dirty="0">
              <a:latin typeface="Segoe UI" panose="020B0502040204020203" pitchFamily="34" charset="0"/>
              <a:cs typeface="Segoe UI" panose="020B0502040204020203" pitchFamily="34" charset="0"/>
            </a:endParaRPr>
          </a:p>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Response to Feedback and Planned Implementation</a:t>
            </a:r>
          </a:p>
          <a:p>
            <a:pPr>
              <a:spcAft>
                <a:spcPts val="1200"/>
              </a:spcAft>
            </a:pPr>
            <a:r>
              <a:rPr lang="en-GB" sz="1800" dirty="0">
                <a:latin typeface="Segoe UI" panose="020B0502040204020203" pitchFamily="34" charset="0"/>
                <a:cs typeface="Segoe UI" panose="020B0502040204020203" pitchFamily="34" charset="0"/>
              </a:rPr>
              <a:t>User Interface: We plan to collaborate with our design team to work on the UI improvements based on the received feedback.</a:t>
            </a:r>
          </a:p>
          <a:p>
            <a:pPr>
              <a:spcAft>
                <a:spcPts val="1200"/>
              </a:spcAft>
            </a:pPr>
            <a:r>
              <a:rPr lang="en-GB" sz="1800" dirty="0">
                <a:latin typeface="Segoe UI" panose="020B0502040204020203" pitchFamily="34" charset="0"/>
                <a:cs typeface="Segoe UI" panose="020B0502040204020203" pitchFamily="34" charset="0"/>
              </a:rPr>
              <a:t>Additional Features: We intend to include the development of advanced analytics features in our upcoming development cycles.</a:t>
            </a:r>
          </a:p>
          <a:p>
            <a:pPr>
              <a:spcAft>
                <a:spcPts val="1200"/>
              </a:spcAft>
            </a:pPr>
            <a:r>
              <a:rPr lang="en-GB" sz="1800" dirty="0">
                <a:latin typeface="Segoe UI" panose="020B0502040204020203" pitchFamily="34" charset="0"/>
                <a:cs typeface="Segoe UI" panose="020B0502040204020203" pitchFamily="34" charset="0"/>
              </a:rPr>
              <a:t>System Integration: We are exploring possible ways to enable smoother integration with other systems as part of our ongoing development strategy.</a:t>
            </a:r>
          </a:p>
        </p:txBody>
      </p:sp>
    </p:spTree>
    <p:extLst>
      <p:ext uri="{BB962C8B-B14F-4D97-AF65-F5344CB8AC3E}">
        <p14:creationId xmlns:p14="http://schemas.microsoft.com/office/powerpoint/2010/main" val="2793720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2E5AF59-C1F8-9A59-EA30-57FF9854559F}"/>
              </a:ext>
            </a:extLst>
          </p:cNvPr>
          <p:cNvSpPr txBox="1">
            <a:spLocks/>
          </p:cNvSpPr>
          <p:nvPr/>
        </p:nvSpPr>
        <p:spPr>
          <a:xfrm>
            <a:off x="504372" y="587831"/>
            <a:ext cx="11540671" cy="615586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Additional Feedback from Peer Review</a:t>
            </a:r>
          </a:p>
          <a:p>
            <a:pPr>
              <a:spcAft>
                <a:spcPts val="1200"/>
              </a:spcAft>
            </a:pPr>
            <a:r>
              <a:rPr lang="en-GB" sz="1800" dirty="0">
                <a:latin typeface="Segoe UI" panose="020B0502040204020203" pitchFamily="34" charset="0"/>
                <a:cs typeface="Segoe UI" panose="020B0502040204020203" pitchFamily="34" charset="0"/>
              </a:rPr>
              <a:t>Security Measures: There were suggestions for strengthening data security given the sensitive nature of the business data.</a:t>
            </a:r>
          </a:p>
          <a:p>
            <a:pPr>
              <a:spcAft>
                <a:spcPts val="1200"/>
              </a:spcAft>
            </a:pPr>
            <a:r>
              <a:rPr lang="en-GB" sz="1800" dirty="0">
                <a:latin typeface="Segoe UI" panose="020B0502040204020203" pitchFamily="34" charset="0"/>
                <a:cs typeface="Segoe UI" panose="020B0502040204020203" pitchFamily="34" charset="0"/>
              </a:rPr>
              <a:t>Scalability: With potential for business growth, peers emphasized the need for a scalable solution.</a:t>
            </a:r>
          </a:p>
          <a:p>
            <a:pPr>
              <a:spcAft>
                <a:spcPts val="1200"/>
              </a:spcAft>
            </a:pPr>
            <a:r>
              <a:rPr lang="en-GB" sz="1800" dirty="0">
                <a:latin typeface="Segoe UI" panose="020B0502040204020203" pitchFamily="34" charset="0"/>
                <a:cs typeface="Segoe UI" panose="020B0502040204020203" pitchFamily="34" charset="0"/>
              </a:rPr>
              <a:t>Mobile Compatibility: Making the platform mobile-friendly was another recommendation made by the peers.</a:t>
            </a:r>
          </a:p>
          <a:p>
            <a:pPr marL="0" indent="0">
              <a:spcAft>
                <a:spcPts val="1200"/>
              </a:spcAft>
              <a:buFont typeface="Arial" panose="020B0604020202020204" pitchFamily="34" charset="0"/>
              <a:buNone/>
            </a:pPr>
            <a:endParaRPr lang="en-GB" sz="1800" dirty="0">
              <a:latin typeface="Segoe UI" panose="020B0502040204020203" pitchFamily="34" charset="0"/>
              <a:cs typeface="Segoe UI" panose="020B0502040204020203" pitchFamily="34" charset="0"/>
            </a:endParaRPr>
          </a:p>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Interpretation of Additional Feedback and Identified Opportunities</a:t>
            </a:r>
          </a:p>
          <a:p>
            <a:pPr>
              <a:spcAft>
                <a:spcPts val="1200"/>
              </a:spcAft>
            </a:pPr>
            <a:r>
              <a:rPr lang="en-GB" sz="1800" dirty="0">
                <a:latin typeface="Segoe UI" panose="020B0502040204020203" pitchFamily="34" charset="0"/>
                <a:cs typeface="Segoe UI" panose="020B0502040204020203" pitchFamily="34" charset="0"/>
              </a:rPr>
              <a:t>Security Measures: Enhancing data encryption and user authentication could significantly improve the overall security of the application.</a:t>
            </a:r>
          </a:p>
          <a:p>
            <a:pPr>
              <a:spcAft>
                <a:spcPts val="1200"/>
              </a:spcAft>
            </a:pPr>
            <a:r>
              <a:rPr lang="en-GB" sz="1800" dirty="0">
                <a:latin typeface="Segoe UI" panose="020B0502040204020203" pitchFamily="34" charset="0"/>
                <a:cs typeface="Segoe UI" panose="020B0502040204020203" pitchFamily="34" charset="0"/>
              </a:rPr>
              <a:t>Scalability: The application should be designed to accommodate increased traffic and growth, reinforcing its long-term utility.</a:t>
            </a:r>
          </a:p>
          <a:p>
            <a:pPr>
              <a:spcAft>
                <a:spcPts val="1200"/>
              </a:spcAft>
            </a:pPr>
            <a:r>
              <a:rPr lang="en-GB" sz="1800" dirty="0">
                <a:latin typeface="Segoe UI" panose="020B0502040204020203" pitchFamily="34" charset="0"/>
                <a:cs typeface="Segoe UI" panose="020B0502040204020203" pitchFamily="34" charset="0"/>
              </a:rPr>
              <a:t>Mobile Compatibility: A mobile-friendly design could extend the user base and improve user accessibility, offering a competitive edge.</a:t>
            </a:r>
          </a:p>
        </p:txBody>
      </p:sp>
    </p:spTree>
    <p:extLst>
      <p:ext uri="{BB962C8B-B14F-4D97-AF65-F5344CB8AC3E}">
        <p14:creationId xmlns:p14="http://schemas.microsoft.com/office/powerpoint/2010/main" val="41458395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2E5AF59-C1F8-9A59-EA30-57FF9854559F}"/>
              </a:ext>
            </a:extLst>
          </p:cNvPr>
          <p:cNvSpPr txBox="1">
            <a:spLocks/>
          </p:cNvSpPr>
          <p:nvPr/>
        </p:nvSpPr>
        <p:spPr>
          <a:xfrm>
            <a:off x="408214" y="114303"/>
            <a:ext cx="11783786" cy="615586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Response to Additional Feedback and Planned Implementation</a:t>
            </a:r>
          </a:p>
          <a:p>
            <a:pPr>
              <a:spcAft>
                <a:spcPts val="1200"/>
              </a:spcAft>
            </a:pPr>
            <a:r>
              <a:rPr lang="en-GB" sz="1800" dirty="0">
                <a:latin typeface="Segoe UI" panose="020B0502040204020203" pitchFamily="34" charset="0"/>
                <a:cs typeface="Segoe UI" panose="020B0502040204020203" pitchFamily="34" charset="0"/>
              </a:rPr>
              <a:t>Security Measures: We will be investing in stronger data security measures to safeguard business data and user information.</a:t>
            </a:r>
          </a:p>
          <a:p>
            <a:pPr>
              <a:spcAft>
                <a:spcPts val="1200"/>
              </a:spcAft>
            </a:pPr>
            <a:r>
              <a:rPr lang="en-GB" sz="1800" dirty="0">
                <a:latin typeface="Segoe UI" panose="020B0502040204020203" pitchFamily="34" charset="0"/>
                <a:cs typeface="Segoe UI" panose="020B0502040204020203" pitchFamily="34" charset="0"/>
              </a:rPr>
              <a:t>Scalability: We will ensure that scalability considerations are incorporated into every stage of the development process.</a:t>
            </a:r>
          </a:p>
          <a:p>
            <a:pPr>
              <a:spcAft>
                <a:spcPts val="1200"/>
              </a:spcAft>
            </a:pPr>
            <a:r>
              <a:rPr lang="en-GB" sz="1800" dirty="0">
                <a:latin typeface="Segoe UI" panose="020B0502040204020203" pitchFamily="34" charset="0"/>
                <a:cs typeface="Segoe UI" panose="020B0502040204020203" pitchFamily="34" charset="0"/>
              </a:rPr>
              <a:t>Mobile Compatibility: We are exploring options to make the platform mobile-responsive without compromising on its functionality.</a:t>
            </a:r>
          </a:p>
          <a:p>
            <a:pPr marL="0" indent="0">
              <a:spcAft>
                <a:spcPts val="1200"/>
              </a:spcAft>
              <a:buFont typeface="Arial" panose="020B0604020202020204" pitchFamily="34" charset="0"/>
              <a:buNone/>
            </a:pPr>
            <a:endParaRPr lang="en-GB" sz="1800" b="1" dirty="0">
              <a:latin typeface="Segoe UI" panose="020B0502040204020203" pitchFamily="34" charset="0"/>
              <a:cs typeface="Segoe UI" panose="020B0502040204020203" pitchFamily="34" charset="0"/>
            </a:endParaRPr>
          </a:p>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Conclusion</a:t>
            </a:r>
          </a:p>
          <a:p>
            <a:pPr>
              <a:spcAft>
                <a:spcPts val="1200"/>
              </a:spcAft>
            </a:pPr>
            <a:r>
              <a:rPr lang="en-GB" sz="1800" dirty="0">
                <a:latin typeface="Segoe UI" panose="020B0502040204020203" pitchFamily="34" charset="0"/>
                <a:cs typeface="Segoe UI" panose="020B0502040204020203" pitchFamily="34" charset="0"/>
              </a:rPr>
              <a:t>Valuable Insights: The peer review process has provided valuable insights that will contribute to the successful delivery of the BAUHINIA project.</a:t>
            </a:r>
          </a:p>
          <a:p>
            <a:pPr>
              <a:spcAft>
                <a:spcPts val="1200"/>
              </a:spcAft>
            </a:pPr>
            <a:r>
              <a:rPr lang="en-GB" sz="1800" dirty="0">
                <a:latin typeface="Segoe UI" panose="020B0502040204020203" pitchFamily="34" charset="0"/>
                <a:cs typeface="Segoe UI" panose="020B0502040204020203" pitchFamily="34" charset="0"/>
              </a:rPr>
              <a:t>Continuous Improvement: We perceive feedback not as criticisms, but as opportunities for improvement and innovation.</a:t>
            </a:r>
          </a:p>
          <a:p>
            <a:pPr>
              <a:spcAft>
                <a:spcPts val="1200"/>
              </a:spcAft>
            </a:pPr>
            <a:r>
              <a:rPr lang="en-GB" sz="1800" dirty="0">
                <a:latin typeface="Segoe UI" panose="020B0502040204020203" pitchFamily="34" charset="0"/>
                <a:cs typeface="Segoe UI" panose="020B0502040204020203" pitchFamily="34" charset="0"/>
              </a:rPr>
              <a:t>Future Reviews: We intend to conduct regular peer reviews to maintain the high quality of our work and stay aligned with best practices.</a:t>
            </a:r>
          </a:p>
        </p:txBody>
      </p:sp>
    </p:spTree>
    <p:extLst>
      <p:ext uri="{BB962C8B-B14F-4D97-AF65-F5344CB8AC3E}">
        <p14:creationId xmlns:p14="http://schemas.microsoft.com/office/powerpoint/2010/main" val="29474344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a:blip r:embed="rId2"/>
          <a:srcRect/>
          <a:stretch/>
        </p:blipFill>
        <p:spPr>
          <a:xfrm flipH="1">
            <a:off x="483616" y="693429"/>
            <a:ext cx="5120640" cy="512064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6587746" y="693429"/>
            <a:ext cx="5239512" cy="724702"/>
          </a:xfrm>
        </p:spPr>
        <p:txBody>
          <a:bodyPr/>
          <a:lstStyle/>
          <a:p>
            <a:r>
              <a:rPr lang="en-US" dirty="0"/>
              <a:t>References and Q&amp;A</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6300216" y="1557094"/>
            <a:ext cx="5527042" cy="4958006"/>
          </a:xfrm>
        </p:spPr>
        <p:txBody>
          <a:bodyPr/>
          <a:lstStyle/>
          <a:p>
            <a:r>
              <a:rPr lang="en-GB" sz="1600" dirty="0"/>
              <a:t>References:</a:t>
            </a:r>
          </a:p>
          <a:p>
            <a:endParaRPr lang="en-GB" sz="1600" dirty="0"/>
          </a:p>
          <a:p>
            <a:r>
              <a:rPr lang="en-GB" sz="1600" dirty="0"/>
              <a:t>- </a:t>
            </a:r>
            <a:r>
              <a:rPr lang="en-GB" sz="1600" dirty="0" err="1"/>
              <a:t>Artin</a:t>
            </a:r>
            <a:r>
              <a:rPr lang="en-GB" sz="1600" dirty="0"/>
              <a:t>, M. (2011). Development Strategy (2nd ed.). Prentice Hall.</a:t>
            </a:r>
          </a:p>
          <a:p>
            <a:r>
              <a:rPr lang="en-GB" sz="1600" dirty="0"/>
              <a:t>- </a:t>
            </a:r>
            <a:r>
              <a:rPr lang="en-GB" sz="1600" dirty="0" err="1"/>
              <a:t>Dummit</a:t>
            </a:r>
            <a:r>
              <a:rPr lang="en-GB" sz="1600" dirty="0"/>
              <a:t>, D. S., &amp; Foote, R. M. (2004). Business Application (3rd ed.). Wiley.</a:t>
            </a:r>
          </a:p>
          <a:p>
            <a:pPr marL="285750" indent="-285750">
              <a:buFontTx/>
              <a:buChar char="-"/>
            </a:pPr>
            <a:r>
              <a:rPr lang="en-GB" sz="1600" dirty="0"/>
              <a:t>Gallian, J. A. (2017). Problem Definition (9th ed.). Cengage Learning.</a:t>
            </a:r>
          </a:p>
          <a:p>
            <a:br>
              <a:rPr lang="en-GB" sz="1600" dirty="0"/>
            </a:br>
            <a:endParaRPr lang="en-GB" sz="1600" dirty="0"/>
          </a:p>
          <a:p>
            <a:pPr algn="ctr"/>
            <a:r>
              <a:rPr lang="en-GB" sz="1800" b="1" dirty="0"/>
              <a:t>Q&amp;A: Please feel free to ask any questions or share your thoughts about group theory and its applications in computer science</a:t>
            </a:r>
            <a:r>
              <a:rPr lang="en-GB" sz="1600" b="1" dirty="0"/>
              <a:t>.</a:t>
            </a:r>
            <a:endParaRPr lang="en-US" sz="1600" b="1" dirty="0"/>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48</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Tree>
    <p:extLst>
      <p:ext uri="{BB962C8B-B14F-4D97-AF65-F5344CB8AC3E}">
        <p14:creationId xmlns:p14="http://schemas.microsoft.com/office/powerpoint/2010/main" val="243649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2E5AF59-C1F8-9A59-EA30-57FF9854559F}"/>
              </a:ext>
            </a:extLst>
          </p:cNvPr>
          <p:cNvSpPr txBox="1">
            <a:spLocks/>
          </p:cNvSpPr>
          <p:nvPr/>
        </p:nvSpPr>
        <p:spPr>
          <a:xfrm>
            <a:off x="520700" y="2313215"/>
            <a:ext cx="11540671" cy="255270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Who Will Use the Application?</a:t>
            </a:r>
          </a:p>
          <a:p>
            <a:pPr>
              <a:spcAft>
                <a:spcPts val="1200"/>
              </a:spcAft>
            </a:pPr>
            <a:r>
              <a:rPr lang="en-GB" sz="1800" dirty="0">
                <a:latin typeface="Segoe UI" panose="020B0502040204020203" pitchFamily="34" charset="0"/>
                <a:cs typeface="Segoe UI" panose="020B0502040204020203" pitchFamily="34" charset="0"/>
              </a:rPr>
              <a:t>The application is designed for various stakeholders within BAUHINIA's ecosystem.</a:t>
            </a:r>
          </a:p>
          <a:p>
            <a:pPr>
              <a:spcAft>
                <a:spcPts val="1200"/>
              </a:spcAft>
            </a:pPr>
            <a:r>
              <a:rPr lang="en-GB" sz="1800" dirty="0">
                <a:latin typeface="Segoe UI" panose="020B0502040204020203" pitchFamily="34" charset="0"/>
                <a:cs typeface="Segoe UI" panose="020B0502040204020203" pitchFamily="34" charset="0"/>
              </a:rPr>
              <a:t>It will be used by customers for browsing products, placing orders, and tracking their orders.</a:t>
            </a:r>
          </a:p>
          <a:p>
            <a:pPr>
              <a:spcAft>
                <a:spcPts val="1200"/>
              </a:spcAft>
            </a:pPr>
            <a:r>
              <a:rPr lang="en-GB" sz="1800" dirty="0">
                <a:latin typeface="Segoe UI" panose="020B0502040204020203" pitchFamily="34" charset="0"/>
                <a:cs typeface="Segoe UI" panose="020B0502040204020203" pitchFamily="34" charset="0"/>
              </a:rPr>
              <a:t>The staff, including the Production Manager, Inventory Handling Clerk, and Chief Accountant, will use the application for various operational and managerial tasks.</a:t>
            </a:r>
          </a:p>
        </p:txBody>
      </p:sp>
    </p:spTree>
    <p:extLst>
      <p:ext uri="{BB962C8B-B14F-4D97-AF65-F5344CB8AC3E}">
        <p14:creationId xmlns:p14="http://schemas.microsoft.com/office/powerpoint/2010/main" val="84433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2E5AF59-C1F8-9A59-EA30-57FF9854559F}"/>
              </a:ext>
            </a:extLst>
          </p:cNvPr>
          <p:cNvSpPr txBox="1">
            <a:spLocks/>
          </p:cNvSpPr>
          <p:nvPr/>
        </p:nvSpPr>
        <p:spPr>
          <a:xfrm>
            <a:off x="520700" y="664028"/>
            <a:ext cx="11540671" cy="592182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Key Features of the Application</a:t>
            </a:r>
          </a:p>
          <a:p>
            <a:pPr>
              <a:spcAft>
                <a:spcPts val="1200"/>
              </a:spcAft>
            </a:pPr>
            <a:r>
              <a:rPr lang="en-GB" sz="1800" dirty="0">
                <a:latin typeface="Segoe UI" panose="020B0502040204020203" pitchFamily="34" charset="0"/>
                <a:cs typeface="Segoe UI" panose="020B0502040204020203" pitchFamily="34" charset="0"/>
              </a:rPr>
              <a:t>Customer Registration and Sign-in: Customers can register and sign in to check product availability and place orders.</a:t>
            </a:r>
          </a:p>
          <a:p>
            <a:pPr>
              <a:spcAft>
                <a:spcPts val="1200"/>
              </a:spcAft>
            </a:pPr>
            <a:r>
              <a:rPr lang="en-GB" sz="1800" dirty="0">
                <a:latin typeface="Segoe UI" panose="020B0502040204020203" pitchFamily="34" charset="0"/>
                <a:cs typeface="Segoe UI" panose="020B0502040204020203" pitchFamily="34" charset="0"/>
              </a:rPr>
              <a:t>Product Browsing: Customers can browse the product </a:t>
            </a:r>
            <a:r>
              <a:rPr lang="en-GB" sz="1800" dirty="0" err="1">
                <a:latin typeface="Segoe UI" panose="020B0502040204020203" pitchFamily="34" charset="0"/>
                <a:cs typeface="Segoe UI" panose="020B0502040204020203" pitchFamily="34" charset="0"/>
              </a:rPr>
              <a:t>catalog</a:t>
            </a:r>
            <a:r>
              <a:rPr lang="en-GB" sz="1800" dirty="0">
                <a:latin typeface="Segoe UI" panose="020B0502040204020203" pitchFamily="34" charset="0"/>
                <a:cs typeface="Segoe UI" panose="020B0502040204020203" pitchFamily="34" charset="0"/>
              </a:rPr>
              <a:t>, check availability, and add products to their cart.</a:t>
            </a:r>
          </a:p>
          <a:p>
            <a:pPr>
              <a:spcAft>
                <a:spcPts val="1200"/>
              </a:spcAft>
            </a:pPr>
            <a:r>
              <a:rPr lang="en-GB" sz="1800" dirty="0">
                <a:latin typeface="Segoe UI" panose="020B0502040204020203" pitchFamily="34" charset="0"/>
                <a:cs typeface="Segoe UI" panose="020B0502040204020203" pitchFamily="34" charset="0"/>
              </a:rPr>
              <a:t>Order Placement and Tracking: Customers can check out products and track their orders. Payment will be made via cash on delivery.</a:t>
            </a:r>
          </a:p>
          <a:p>
            <a:pPr>
              <a:spcAft>
                <a:spcPts val="1200"/>
              </a:spcAft>
            </a:pPr>
            <a:r>
              <a:rPr lang="en-GB" sz="1800" dirty="0">
                <a:latin typeface="Segoe UI" panose="020B0502040204020203" pitchFamily="34" charset="0"/>
                <a:cs typeface="Segoe UI" panose="020B0502040204020203" pitchFamily="34" charset="0"/>
              </a:rPr>
              <a:t>Staff Registration and Sign-in: Staff can register and sign in to manage their tasks.</a:t>
            </a:r>
          </a:p>
          <a:p>
            <a:pPr>
              <a:spcAft>
                <a:spcPts val="1200"/>
              </a:spcAft>
            </a:pPr>
            <a:r>
              <a:rPr lang="en-GB" sz="1800" dirty="0">
                <a:latin typeface="Segoe UI" panose="020B0502040204020203" pitchFamily="34" charset="0"/>
                <a:cs typeface="Segoe UI" panose="020B0502040204020203" pitchFamily="34" charset="0"/>
              </a:rPr>
              <a:t>Daily Order and Product Availability Reports: Production Manager can generate daily reports on orders and product availability.</a:t>
            </a:r>
          </a:p>
          <a:p>
            <a:pPr>
              <a:spcAft>
                <a:spcPts val="1200"/>
              </a:spcAft>
            </a:pPr>
            <a:r>
              <a:rPr lang="en-GB" sz="1800" dirty="0">
                <a:latin typeface="Segoe UI" panose="020B0502040204020203" pitchFamily="34" charset="0"/>
                <a:cs typeface="Segoe UI" panose="020B0502040204020203" pitchFamily="34" charset="0"/>
              </a:rPr>
              <a:t>Inventory Management: Inventory handling Clerk can add new items to inventory and update existing item details.</a:t>
            </a:r>
          </a:p>
          <a:p>
            <a:pPr>
              <a:spcAft>
                <a:spcPts val="1200"/>
              </a:spcAft>
            </a:pPr>
            <a:r>
              <a:rPr lang="en-GB" sz="1800" dirty="0">
                <a:latin typeface="Segoe UI" panose="020B0502040204020203" pitchFamily="34" charset="0"/>
                <a:cs typeface="Segoe UI" panose="020B0502040204020203" pitchFamily="34" charset="0"/>
              </a:rPr>
              <a:t>Monthly Income Report: The Chief Accountant can generate monthly income reports.</a:t>
            </a:r>
          </a:p>
        </p:txBody>
      </p:sp>
    </p:spTree>
    <p:extLst>
      <p:ext uri="{BB962C8B-B14F-4D97-AF65-F5344CB8AC3E}">
        <p14:creationId xmlns:p14="http://schemas.microsoft.com/office/powerpoint/2010/main" val="405339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2E5AF59-C1F8-9A59-EA30-57FF9854559F}"/>
              </a:ext>
            </a:extLst>
          </p:cNvPr>
          <p:cNvSpPr txBox="1">
            <a:spLocks/>
          </p:cNvSpPr>
          <p:nvPr/>
        </p:nvSpPr>
        <p:spPr>
          <a:xfrm>
            <a:off x="520700" y="729343"/>
            <a:ext cx="11540671" cy="592182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Benefits of the Business Application</a:t>
            </a:r>
          </a:p>
          <a:p>
            <a:pPr>
              <a:spcAft>
                <a:spcPts val="1200"/>
              </a:spcAft>
            </a:pPr>
            <a:r>
              <a:rPr lang="en-GB" sz="1800" dirty="0">
                <a:latin typeface="Segoe UI" panose="020B0502040204020203" pitchFamily="34" charset="0"/>
                <a:cs typeface="Segoe UI" panose="020B0502040204020203" pitchFamily="34" charset="0"/>
              </a:rPr>
              <a:t>Improved Efficiency: By automating various operational tasks, the application will significantly reduce the manual workload and improve efficiency.</a:t>
            </a:r>
          </a:p>
          <a:p>
            <a:pPr>
              <a:spcAft>
                <a:spcPts val="1200"/>
              </a:spcAft>
            </a:pPr>
            <a:r>
              <a:rPr lang="en-GB" sz="1800" dirty="0">
                <a:latin typeface="Segoe UI" panose="020B0502040204020203" pitchFamily="34" charset="0"/>
                <a:cs typeface="Segoe UI" panose="020B0502040204020203" pitchFamily="34" charset="0"/>
              </a:rPr>
              <a:t>Enhanced Customer Engagement: The application will provide a user-friendly platform for customers to engage with BAUHINIA, leading to improved customer satisfaction and loyalty.</a:t>
            </a:r>
          </a:p>
          <a:p>
            <a:pPr>
              <a:spcAft>
                <a:spcPts val="1200"/>
              </a:spcAft>
            </a:pPr>
            <a:r>
              <a:rPr lang="en-GB" sz="1800" dirty="0">
                <a:latin typeface="Segoe UI" panose="020B0502040204020203" pitchFamily="34" charset="0"/>
                <a:cs typeface="Segoe UI" panose="020B0502040204020203" pitchFamily="34" charset="0"/>
              </a:rPr>
              <a:t>Streamlined Inventory Management: The application will make inventory management a breeze, reducing errors and ensuring optimal stock levels.</a:t>
            </a:r>
          </a:p>
          <a:p>
            <a:pPr marL="0" indent="0">
              <a:spcAft>
                <a:spcPts val="1200"/>
              </a:spcAft>
              <a:buFont typeface="Arial" panose="020B0604020202020204" pitchFamily="34" charset="0"/>
              <a:buNone/>
            </a:pPr>
            <a:endParaRPr lang="en-GB" sz="1600" dirty="0">
              <a:latin typeface="Segoe UI" panose="020B0502040204020203" pitchFamily="34" charset="0"/>
              <a:cs typeface="Segoe UI" panose="020B0502040204020203" pitchFamily="34" charset="0"/>
            </a:endParaRPr>
          </a:p>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Technology and Security of the Business Application</a:t>
            </a:r>
          </a:p>
          <a:p>
            <a:pPr>
              <a:spcAft>
                <a:spcPts val="1200"/>
              </a:spcAft>
            </a:pPr>
            <a:r>
              <a:rPr lang="en-GB" sz="1800" dirty="0">
                <a:latin typeface="Segoe UI" panose="020B0502040204020203" pitchFamily="34" charset="0"/>
                <a:cs typeface="Segoe UI" panose="020B0502040204020203" pitchFamily="34" charset="0"/>
              </a:rPr>
              <a:t>The application will be built using cutting-edge technology to ensure smooth functionality, scalability, and a seamless user experience.</a:t>
            </a:r>
          </a:p>
          <a:p>
            <a:pPr>
              <a:spcAft>
                <a:spcPts val="1200"/>
              </a:spcAft>
            </a:pPr>
            <a:r>
              <a:rPr lang="en-GB" sz="1800" dirty="0">
                <a:latin typeface="Segoe UI" panose="020B0502040204020203" pitchFamily="34" charset="0"/>
                <a:cs typeface="Segoe UI" panose="020B0502040204020203" pitchFamily="34" charset="0"/>
              </a:rPr>
              <a:t>Emphasis will be placed on data security, with advanced encryption methods implemented to safeguard customer and business data.</a:t>
            </a:r>
          </a:p>
        </p:txBody>
      </p:sp>
    </p:spTree>
    <p:extLst>
      <p:ext uri="{BB962C8B-B14F-4D97-AF65-F5344CB8AC3E}">
        <p14:creationId xmlns:p14="http://schemas.microsoft.com/office/powerpoint/2010/main" val="2501268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2E5AF59-C1F8-9A59-EA30-57FF9854559F}"/>
              </a:ext>
            </a:extLst>
          </p:cNvPr>
          <p:cNvSpPr txBox="1">
            <a:spLocks/>
          </p:cNvSpPr>
          <p:nvPr/>
        </p:nvSpPr>
        <p:spPr>
          <a:xfrm>
            <a:off x="520700" y="936172"/>
            <a:ext cx="11540671" cy="549728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Roles and Responsibilities within the Application</a:t>
            </a:r>
          </a:p>
          <a:p>
            <a:pPr>
              <a:spcAft>
                <a:spcPts val="1200"/>
              </a:spcAft>
            </a:pPr>
            <a:r>
              <a:rPr lang="en-GB" sz="1800" dirty="0">
                <a:latin typeface="Segoe UI" panose="020B0502040204020203" pitchFamily="34" charset="0"/>
                <a:cs typeface="Segoe UI" panose="020B0502040204020203" pitchFamily="34" charset="0"/>
              </a:rPr>
              <a:t>Different staff members will have different roles within the application. This includes creating and updating inventory records, generating daily orders and product availability reports, and creating monthly income reports.</a:t>
            </a:r>
          </a:p>
          <a:p>
            <a:pPr>
              <a:spcAft>
                <a:spcPts val="1200"/>
              </a:spcAft>
            </a:pPr>
            <a:r>
              <a:rPr lang="en-GB" sz="1800" dirty="0">
                <a:latin typeface="Segoe UI" panose="020B0502040204020203" pitchFamily="34" charset="0"/>
                <a:cs typeface="Segoe UI" panose="020B0502040204020203" pitchFamily="34" charset="0"/>
              </a:rPr>
              <a:t>Customers will have a secure, personalized space to browse products, place orders, and track their purchases.</a:t>
            </a:r>
          </a:p>
          <a:p>
            <a:pPr marL="0" indent="0">
              <a:spcAft>
                <a:spcPts val="1200"/>
              </a:spcAft>
              <a:buFont typeface="Arial" panose="020B0604020202020204" pitchFamily="34" charset="0"/>
              <a:buNone/>
            </a:pPr>
            <a:endParaRPr lang="en-GB" sz="1600" dirty="0">
              <a:latin typeface="Segoe UI" panose="020B0502040204020203" pitchFamily="34" charset="0"/>
              <a:cs typeface="Segoe UI" panose="020B0502040204020203" pitchFamily="34" charset="0"/>
            </a:endParaRPr>
          </a:p>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Usability and Accessibility of the Application</a:t>
            </a:r>
          </a:p>
          <a:p>
            <a:pPr>
              <a:spcAft>
                <a:spcPts val="1200"/>
              </a:spcAft>
            </a:pPr>
            <a:r>
              <a:rPr lang="en-GB" sz="1800" dirty="0">
                <a:latin typeface="Segoe UI" panose="020B0502040204020203" pitchFamily="34" charset="0"/>
                <a:cs typeface="Segoe UI" panose="020B0502040204020203" pitchFamily="34" charset="0"/>
              </a:rPr>
              <a:t>The business application will be designed with a focus on usability and accessibility, ensuring that it provides a user-friendly experience for both staff members and customers.</a:t>
            </a:r>
          </a:p>
          <a:p>
            <a:pPr>
              <a:spcAft>
                <a:spcPts val="1200"/>
              </a:spcAft>
            </a:pPr>
            <a:r>
              <a:rPr lang="en-GB" sz="1800" dirty="0">
                <a:latin typeface="Segoe UI" panose="020B0502040204020203" pitchFamily="34" charset="0"/>
                <a:cs typeface="Segoe UI" panose="020B0502040204020203" pitchFamily="34" charset="0"/>
              </a:rPr>
              <a:t>It will be accessible across multiple devices, including smartphones, tablets, and computers, allowing users to engage with the application anytime, anywhere.</a:t>
            </a:r>
          </a:p>
        </p:txBody>
      </p:sp>
    </p:spTree>
    <p:extLst>
      <p:ext uri="{BB962C8B-B14F-4D97-AF65-F5344CB8AC3E}">
        <p14:creationId xmlns:p14="http://schemas.microsoft.com/office/powerpoint/2010/main" val="2566708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2E5AF59-C1F8-9A59-EA30-57FF9854559F}"/>
              </a:ext>
            </a:extLst>
          </p:cNvPr>
          <p:cNvSpPr txBox="1">
            <a:spLocks/>
          </p:cNvSpPr>
          <p:nvPr/>
        </p:nvSpPr>
        <p:spPr>
          <a:xfrm>
            <a:off x="520700" y="527957"/>
            <a:ext cx="11540671" cy="611777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Future Scope of the Application</a:t>
            </a:r>
          </a:p>
          <a:p>
            <a:pPr>
              <a:spcAft>
                <a:spcPts val="1200"/>
              </a:spcAft>
            </a:pPr>
            <a:r>
              <a:rPr lang="en-GB" sz="1800" dirty="0">
                <a:latin typeface="Segoe UI" panose="020B0502040204020203" pitchFamily="34" charset="0"/>
                <a:cs typeface="Segoe UI" panose="020B0502040204020203" pitchFamily="34" charset="0"/>
              </a:rPr>
              <a:t>The business application is not a static solution but will be subject to continual improvements and updates to better serve the needs of BAUHINIA.</a:t>
            </a:r>
          </a:p>
          <a:p>
            <a:pPr>
              <a:spcAft>
                <a:spcPts val="1200"/>
              </a:spcAft>
            </a:pPr>
            <a:r>
              <a:rPr lang="en-GB" sz="1800" dirty="0">
                <a:latin typeface="Segoe UI" panose="020B0502040204020203" pitchFamily="34" charset="0"/>
                <a:cs typeface="Segoe UI" panose="020B0502040204020203" pitchFamily="34" charset="0"/>
              </a:rPr>
              <a:t>Future enhancements may include integration with other platforms, implementation of AI for demand forecasting, and adding new features based on user feedback and business requirements.</a:t>
            </a:r>
          </a:p>
          <a:p>
            <a:pPr marL="0" indent="0">
              <a:spcAft>
                <a:spcPts val="1200"/>
              </a:spcAft>
              <a:buFont typeface="Arial" panose="020B0604020202020204" pitchFamily="34" charset="0"/>
              <a:buNone/>
            </a:pPr>
            <a:endParaRPr lang="en-GB" sz="1600" dirty="0">
              <a:latin typeface="Segoe UI" panose="020B0502040204020203" pitchFamily="34" charset="0"/>
              <a:cs typeface="Segoe UI" panose="020B0502040204020203" pitchFamily="34" charset="0"/>
            </a:endParaRPr>
          </a:p>
          <a:p>
            <a:pPr marL="0" indent="0">
              <a:spcAft>
                <a:spcPts val="1200"/>
              </a:spcAft>
              <a:buFont typeface="Arial" panose="020B0604020202020204" pitchFamily="34" charset="0"/>
              <a:buNone/>
            </a:pPr>
            <a:r>
              <a:rPr lang="en-GB" sz="1800" b="1" dirty="0">
                <a:latin typeface="Segoe UI" panose="020B0502040204020203" pitchFamily="34" charset="0"/>
                <a:cs typeface="Segoe UI" panose="020B0502040204020203" pitchFamily="34" charset="0"/>
              </a:rPr>
              <a:t>Summary of Business Application Overview</a:t>
            </a:r>
          </a:p>
          <a:p>
            <a:pPr>
              <a:spcAft>
                <a:spcPts val="1200"/>
              </a:spcAft>
            </a:pPr>
            <a:r>
              <a:rPr lang="en-GB" sz="1800" dirty="0">
                <a:latin typeface="Segoe UI" panose="020B0502040204020203" pitchFamily="34" charset="0"/>
                <a:cs typeface="Segoe UI" panose="020B0502040204020203" pitchFamily="34" charset="0"/>
              </a:rPr>
              <a:t>The BAUHINIA Project is a bold step forward in streamlining the business operations of the BAUHINIA clothing brand.</a:t>
            </a:r>
          </a:p>
          <a:p>
            <a:pPr>
              <a:spcAft>
                <a:spcPts val="1200"/>
              </a:spcAft>
            </a:pPr>
            <a:r>
              <a:rPr lang="en-GB" sz="1800" dirty="0">
                <a:latin typeface="Segoe UI" panose="020B0502040204020203" pitchFamily="34" charset="0"/>
                <a:cs typeface="Segoe UI" panose="020B0502040204020203" pitchFamily="34" charset="0"/>
              </a:rPr>
              <a:t>The new business application aims to address the brand's operational challenges, provide an enhanced shopping experience for customers, and create a more efficient and productive working environment for staff members.</a:t>
            </a:r>
          </a:p>
          <a:p>
            <a:pPr>
              <a:spcAft>
                <a:spcPts val="1200"/>
              </a:spcAft>
            </a:pPr>
            <a:r>
              <a:rPr lang="en-GB" sz="1800" dirty="0">
                <a:latin typeface="Segoe UI" panose="020B0502040204020203" pitchFamily="34" charset="0"/>
                <a:cs typeface="Segoe UI" panose="020B0502040204020203" pitchFamily="34" charset="0"/>
              </a:rPr>
              <a:t>This application represents an important part of BAUHINIA's digital transformation, with the potential to drive significant growth and success for the brand in the coming years.</a:t>
            </a:r>
          </a:p>
        </p:txBody>
      </p:sp>
    </p:spTree>
    <p:extLst>
      <p:ext uri="{BB962C8B-B14F-4D97-AF65-F5344CB8AC3E}">
        <p14:creationId xmlns:p14="http://schemas.microsoft.com/office/powerpoint/2010/main" val="66562037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7.jpeg"/></Relationships>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3.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TM04033921[[fn=Damask]]</Template>
  <TotalTime>755</TotalTime>
  <Words>3831</Words>
  <Application>Microsoft Office PowerPoint</Application>
  <PresentationFormat>Widescreen</PresentationFormat>
  <Paragraphs>285</Paragraphs>
  <Slides>49</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49</vt:i4>
      </vt:variant>
    </vt:vector>
  </HeadingPairs>
  <TitlesOfParts>
    <vt:vector size="60" baseType="lpstr">
      <vt:lpstr>Arial</vt:lpstr>
      <vt:lpstr>Bookman Old Style</vt:lpstr>
      <vt:lpstr>Calibri</vt:lpstr>
      <vt:lpstr>Rockwell</vt:lpstr>
      <vt:lpstr>Segoe UI</vt:lpstr>
      <vt:lpstr>Segoe UI Semibold</vt:lpstr>
      <vt:lpstr>Söhne</vt:lpstr>
      <vt:lpstr>Tenorite</vt:lpstr>
      <vt:lpstr>Times New Roman</vt:lpstr>
      <vt:lpstr>Monoline</vt:lpstr>
      <vt:lpstr>Damask</vt:lpstr>
      <vt:lpstr>Review of BAUHINIA Project Business Application</vt:lpstr>
      <vt:lpstr>Contents</vt:lpstr>
      <vt:lpstr>Business Application Overview</vt:lpstr>
      <vt:lpstr>PowerPoint Presentation</vt:lpstr>
      <vt:lpstr>PowerPoint Presentation</vt:lpstr>
      <vt:lpstr>PowerPoint Presentation</vt:lpstr>
      <vt:lpstr>PowerPoint Presentation</vt:lpstr>
      <vt:lpstr>PowerPoint Presentation</vt:lpstr>
      <vt:lpstr>PowerPoint Presentation</vt:lpstr>
      <vt:lpstr>Problem definition Statement</vt:lpstr>
      <vt:lpstr>PowerPoint Presentation</vt:lpstr>
      <vt:lpstr>PowerPoint Presentation</vt:lpstr>
      <vt:lpstr>PowerPoint Presentation</vt:lpstr>
      <vt:lpstr>Proposed Solution Document </vt:lpstr>
      <vt:lpstr>PowerPoint Presentation</vt:lpstr>
      <vt:lpstr>PowerPoint Presentation</vt:lpstr>
      <vt:lpstr>PowerPoint Presentation</vt:lpstr>
      <vt:lpstr>PowerPoint Presentation</vt:lpstr>
      <vt:lpstr>Proposed Tools, Techniques and Designs in Development</vt:lpstr>
      <vt:lpstr>PowerPoint Presentation</vt:lpstr>
      <vt:lpstr>PowerPoint Presentation</vt:lpstr>
      <vt:lpstr>PowerPoint Presentation</vt:lpstr>
      <vt:lpstr>PowerPoint Presentation</vt:lpstr>
      <vt:lpstr>PowerPoint Presentation</vt:lpstr>
      <vt:lpstr>PowerPoint Presentation</vt:lpstr>
      <vt:lpstr>ERD Diagram</vt:lpstr>
      <vt:lpstr>Class Diagram</vt:lpstr>
      <vt:lpstr>Use Case Diagram</vt:lpstr>
      <vt:lpstr>Sequence Diagram - 1</vt:lpstr>
      <vt:lpstr>Sequence Diagram - 2</vt:lpstr>
      <vt:lpstr>Sequence Diagram - 3</vt:lpstr>
      <vt:lpstr>Sequence Diagram - 4</vt:lpstr>
      <vt:lpstr>Logical Database Diagram Design</vt:lpstr>
      <vt:lpstr>Development Strategy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Peer Review</vt:lpstr>
      <vt:lpstr>PowerPoint Presentation</vt:lpstr>
      <vt:lpstr>PowerPoint Presentation</vt:lpstr>
      <vt:lpstr>PowerPoint Presentation</vt:lpstr>
      <vt:lpstr>PowerPoint Presentation</vt:lpstr>
      <vt:lpstr>References and 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 of BAUHINIA Project Business Application</dc:title>
  <dc:creator>ryan</dc:creator>
  <cp:lastModifiedBy>ryan</cp:lastModifiedBy>
  <cp:revision>5</cp:revision>
  <dcterms:created xsi:type="dcterms:W3CDTF">2023-07-12T15:05:14Z</dcterms:created>
  <dcterms:modified xsi:type="dcterms:W3CDTF">2023-07-20T14:01:58Z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